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6" r:id="rId28"/>
    <p:sldId id="287" r:id="rId29"/>
    <p:sldId id="290" r:id="rId30"/>
    <p:sldId id="289" r:id="rId31"/>
    <p:sldId id="29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 varScale="1">
        <p:scale>
          <a:sx n="45" d="100"/>
          <a:sy n="45" d="100"/>
        </p:scale>
        <p:origin x="-10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B53F1-2E8C-475D-BD2F-156EFA451AE6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F5302E2B-0669-4FC0-B970-5EB1982167B3}">
      <dgm:prSet phldrT="[Text]"/>
      <dgm:spPr/>
      <dgm:t>
        <a:bodyPr/>
        <a:lstStyle/>
        <a:p>
          <a:r>
            <a:rPr lang="sr-Latn-CS" dirty="0" smtClean="0"/>
            <a:t>Odbor dao saglasnost </a:t>
          </a:r>
          <a:endParaRPr lang="en-US" dirty="0"/>
        </a:p>
      </dgm:t>
    </dgm:pt>
    <dgm:pt modelId="{8E1BB69D-DC4F-49DC-BD78-92FC1DCDD574}" type="parTrans" cxnId="{982A5FB3-EFA0-4720-A242-44B12486216F}">
      <dgm:prSet/>
      <dgm:spPr/>
      <dgm:t>
        <a:bodyPr/>
        <a:lstStyle/>
        <a:p>
          <a:endParaRPr lang="en-US"/>
        </a:p>
      </dgm:t>
    </dgm:pt>
    <dgm:pt modelId="{1A4B8B86-60BE-456A-BBA9-D7F50D91A8DA}" type="sibTrans" cxnId="{982A5FB3-EFA0-4720-A242-44B12486216F}">
      <dgm:prSet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37DB3834-B3CC-490F-8040-A57A16F48323}">
      <dgm:prSet phldrT="[Text]"/>
      <dgm:spPr/>
      <dgm:t>
        <a:bodyPr/>
        <a:lstStyle/>
        <a:p>
          <a:r>
            <a:rPr lang="sr-Latn-CS" dirty="0" smtClean="0"/>
            <a:t>ODLUKA  o prodaji pravnog lica </a:t>
          </a:r>
          <a:endParaRPr lang="en-US" dirty="0"/>
        </a:p>
      </dgm:t>
    </dgm:pt>
    <dgm:pt modelId="{C270BCCF-9975-4864-B641-BA6B1F79A97C}" type="parTrans" cxnId="{7637DD32-3972-4C9A-BA93-51C93AD444C7}">
      <dgm:prSet/>
      <dgm:spPr/>
      <dgm:t>
        <a:bodyPr/>
        <a:lstStyle/>
        <a:p>
          <a:endParaRPr lang="en-US"/>
        </a:p>
      </dgm:t>
    </dgm:pt>
    <dgm:pt modelId="{B1F186CC-1A53-4F93-ACBC-D301ECC6B6C9}" type="sibTrans" cxnId="{7637DD32-3972-4C9A-BA93-51C93AD444C7}">
      <dgm:prSet/>
      <dgm:spPr/>
      <dgm:t>
        <a:bodyPr/>
        <a:lstStyle/>
        <a:p>
          <a:endParaRPr lang="en-US"/>
        </a:p>
      </dgm:t>
    </dgm:pt>
    <dgm:pt modelId="{7A0BECF2-5E25-402F-9E92-5CFE8212BBCD}">
      <dgm:prSet phldrT="[Text]"/>
      <dgm:spPr/>
      <dgm:t>
        <a:bodyPr/>
        <a:lstStyle/>
        <a:p>
          <a:r>
            <a:rPr lang="sr-Latn-CS" dirty="0" smtClean="0"/>
            <a:t>Stečajni upravnk obavestio odbor o celishodnosti ovakve prodaje </a:t>
          </a:r>
          <a:endParaRPr lang="en-US" dirty="0"/>
        </a:p>
      </dgm:t>
    </dgm:pt>
    <dgm:pt modelId="{5948CD17-281A-42EB-A9AC-33B41395DD84}" type="parTrans" cxnId="{EF7DEC9D-ABC2-45DC-BFF0-0C58C7FF2AFD}">
      <dgm:prSet/>
      <dgm:spPr/>
      <dgm:t>
        <a:bodyPr/>
        <a:lstStyle/>
        <a:p>
          <a:endParaRPr lang="en-US"/>
        </a:p>
      </dgm:t>
    </dgm:pt>
    <dgm:pt modelId="{50AC818E-8071-4770-ABDA-30B13ED76781}" type="sibTrans" cxnId="{EF7DEC9D-ABC2-45DC-BFF0-0C58C7FF2AFD}">
      <dgm:prSet/>
      <dgm:spPr/>
      <dgm:t>
        <a:bodyPr/>
        <a:lstStyle/>
        <a:p>
          <a:endParaRPr lang="en-US"/>
        </a:p>
      </dgm:t>
    </dgm:pt>
    <dgm:pt modelId="{1BF23688-7E15-4BC0-B48D-90ED81B4BCB9}">
      <dgm:prSet phldrT="[Text]"/>
      <dgm:spPr/>
      <dgm:t>
        <a:bodyPr/>
        <a:lstStyle/>
        <a:p>
          <a:r>
            <a:rPr lang="sr-Latn-CS" dirty="0" smtClean="0"/>
            <a:t>Procena i ostalo odradjeno</a:t>
          </a:r>
          <a:endParaRPr lang="en-US" dirty="0" smtClean="0"/>
        </a:p>
        <a:p>
          <a:r>
            <a:rPr lang="en-US" dirty="0" smtClean="0"/>
            <a:t> u  </a:t>
          </a:r>
          <a:r>
            <a:rPr lang="en-US" dirty="0" err="1" smtClean="0"/>
            <a:t>skladu</a:t>
          </a:r>
          <a:r>
            <a:rPr lang="en-US" dirty="0" smtClean="0"/>
            <a:t> </a:t>
          </a:r>
          <a:r>
            <a:rPr lang="en-US" dirty="0" err="1" smtClean="0"/>
            <a:t>sa</a:t>
          </a:r>
          <a:r>
            <a:rPr lang="en-US" dirty="0" smtClean="0"/>
            <a:t> </a:t>
          </a:r>
        </a:p>
        <a:p>
          <a:r>
            <a:rPr lang="en-US" dirty="0" smtClean="0"/>
            <a:t>ZAKONOM </a:t>
          </a:r>
          <a:r>
            <a:rPr lang="sr-Latn-CS" dirty="0" smtClean="0"/>
            <a:t> </a:t>
          </a:r>
          <a:endParaRPr lang="en-US" dirty="0"/>
        </a:p>
      </dgm:t>
    </dgm:pt>
    <dgm:pt modelId="{9C25489B-B430-4CA8-8178-1729BE429AFE}" type="parTrans" cxnId="{240D9309-0656-4A7D-9E57-A677E5EABD76}">
      <dgm:prSet/>
      <dgm:spPr/>
      <dgm:t>
        <a:bodyPr/>
        <a:lstStyle/>
        <a:p>
          <a:endParaRPr lang="en-US"/>
        </a:p>
      </dgm:t>
    </dgm:pt>
    <dgm:pt modelId="{7A4137E2-F1E3-4420-8D96-4244B6C249F4}" type="sibTrans" cxnId="{240D9309-0656-4A7D-9E57-A677E5EABD76}">
      <dgm:prSet/>
      <dgm:spPr/>
      <dgm:t>
        <a:bodyPr/>
        <a:lstStyle/>
        <a:p>
          <a:endParaRPr lang="en-US"/>
        </a:p>
      </dgm:t>
    </dgm:pt>
    <dgm:pt modelId="{F02B1994-B6F2-46A7-9E95-462F38A61C66}" type="pres">
      <dgm:prSet presAssocID="{FF2B53F1-2E8C-475D-BD2F-156EFA451AE6}" presName="Name0" presStyleCnt="0">
        <dgm:presLayoutVars>
          <dgm:dir/>
          <dgm:resizeHandles val="exact"/>
        </dgm:presLayoutVars>
      </dgm:prSet>
      <dgm:spPr/>
    </dgm:pt>
    <dgm:pt modelId="{0641EF58-7D3C-43C6-A83D-D996D47E3DF2}" type="pres">
      <dgm:prSet presAssocID="{F5302E2B-0669-4FC0-B970-5EB1982167B3}" presName="node" presStyleLbl="node1" presStyleIdx="0" presStyleCnt="4" custLinFactX="108409" custLinFactY="-22832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44D63-D982-43CD-8926-7728B7DFDDFD}" type="pres">
      <dgm:prSet presAssocID="{1A4B8B86-60BE-456A-BBA9-D7F50D91A8DA}" presName="sibTrans" presStyleLbl="sibTrans2D1" presStyleIdx="0" presStyleCnt="3" custAng="10890834" custScaleX="18634" custScaleY="152760" custLinFactX="49946" custLinFactNeighborX="100000" custLinFactNeighborY="-49030"/>
      <dgm:spPr/>
      <dgm:t>
        <a:bodyPr/>
        <a:lstStyle/>
        <a:p>
          <a:endParaRPr lang="en-US"/>
        </a:p>
      </dgm:t>
    </dgm:pt>
    <dgm:pt modelId="{26D039D2-29D0-428E-9DEA-92548CA71631}" type="pres">
      <dgm:prSet presAssocID="{1A4B8B86-60BE-456A-BBA9-D7F50D91A8D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047CF90-B426-41A1-8123-96E70C75E1F3}" type="pres">
      <dgm:prSet presAssocID="{1BF23688-7E15-4BC0-B48D-90ED81B4BCB9}" presName="node" presStyleLbl="node1" presStyleIdx="1" presStyleCnt="4" custLinFactY="-20746" custLinFactNeighborX="5933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5B9ED-5B6A-4280-ADC7-5688B5459A74}" type="pres">
      <dgm:prSet presAssocID="{7A4137E2-F1E3-4420-8D96-4244B6C249F4}" presName="sibTrans" presStyleLbl="sibTrans2D1" presStyleIdx="1" presStyleCnt="3" custAng="21570963" custFlipHor="1" custScaleX="8588" custScaleY="118250" custLinFactNeighborX="90986" custLinFactNeighborY="34650"/>
      <dgm:spPr/>
      <dgm:t>
        <a:bodyPr/>
        <a:lstStyle/>
        <a:p>
          <a:endParaRPr lang="en-US"/>
        </a:p>
      </dgm:t>
    </dgm:pt>
    <dgm:pt modelId="{61A59E84-4DF2-4D52-AD83-D93123F779AB}" type="pres">
      <dgm:prSet presAssocID="{7A4137E2-F1E3-4420-8D96-4244B6C249F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2B3C16C-8C4A-42DB-8F3B-5795D893FE55}" type="pres">
      <dgm:prSet presAssocID="{37DB3834-B3CC-490F-8040-A57A16F48323}" presName="node" presStyleLbl="node1" presStyleIdx="2" presStyleCnt="4" custLinFactX="-188300" custLinFactY="-25668" custLinFactNeighborX="-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B445E-1DEE-4805-B202-CA12E2F378BE}" type="pres">
      <dgm:prSet presAssocID="{B1F186CC-1A53-4F93-ACBC-D301ECC6B6C9}" presName="sibTrans" presStyleLbl="sibTrans2D1" presStyleIdx="2" presStyleCnt="3" custAng="21429909" custLinFactNeighborX="-21136" custLinFactNeighborY="-35599"/>
      <dgm:spPr/>
      <dgm:t>
        <a:bodyPr/>
        <a:lstStyle/>
        <a:p>
          <a:endParaRPr lang="en-US"/>
        </a:p>
      </dgm:t>
    </dgm:pt>
    <dgm:pt modelId="{FAC940AC-F252-40B1-8DD1-365F1BFE69F7}" type="pres">
      <dgm:prSet presAssocID="{B1F186CC-1A53-4F93-ACBC-D301ECC6B6C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99CB9E7-BAA1-4629-8374-DF15FD1000FB}" type="pres">
      <dgm:prSet presAssocID="{7A0BECF2-5E25-402F-9E92-5CFE8212BBCD}" presName="node" presStyleLbl="node1" presStyleIdx="3" presStyleCnt="4" custScaleX="239935" custScaleY="133772" custLinFactX="-172225" custLinFactY="-20538" custLinFactNeighborX="-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251EAB-29C9-4BF6-B105-97F4984AB0B3}" type="presOf" srcId="{1A4B8B86-60BE-456A-BBA9-D7F50D91A8DA}" destId="{CBB44D63-D982-43CD-8926-7728B7DFDDFD}" srcOrd="0" destOrd="0" presId="urn:microsoft.com/office/officeart/2005/8/layout/process1"/>
    <dgm:cxn modelId="{CF415C14-20D9-4262-8BDE-0D648C57C512}" type="presOf" srcId="{B1F186CC-1A53-4F93-ACBC-D301ECC6B6C9}" destId="{FAC940AC-F252-40B1-8DD1-365F1BFE69F7}" srcOrd="1" destOrd="0" presId="urn:microsoft.com/office/officeart/2005/8/layout/process1"/>
    <dgm:cxn modelId="{982A5FB3-EFA0-4720-A242-44B12486216F}" srcId="{FF2B53F1-2E8C-475D-BD2F-156EFA451AE6}" destId="{F5302E2B-0669-4FC0-B970-5EB1982167B3}" srcOrd="0" destOrd="0" parTransId="{8E1BB69D-DC4F-49DC-BD78-92FC1DCDD574}" sibTransId="{1A4B8B86-60BE-456A-BBA9-D7F50D91A8DA}"/>
    <dgm:cxn modelId="{41C48B28-E41D-416D-B391-BE9AF824E53E}" type="presOf" srcId="{FF2B53F1-2E8C-475D-BD2F-156EFA451AE6}" destId="{F02B1994-B6F2-46A7-9E95-462F38A61C66}" srcOrd="0" destOrd="0" presId="urn:microsoft.com/office/officeart/2005/8/layout/process1"/>
    <dgm:cxn modelId="{F9BC7E4C-8265-4BE2-9097-C465286F451B}" type="presOf" srcId="{7A0BECF2-5E25-402F-9E92-5CFE8212BBCD}" destId="{499CB9E7-BAA1-4629-8374-DF15FD1000FB}" srcOrd="0" destOrd="0" presId="urn:microsoft.com/office/officeart/2005/8/layout/process1"/>
    <dgm:cxn modelId="{7637DD32-3972-4C9A-BA93-51C93AD444C7}" srcId="{FF2B53F1-2E8C-475D-BD2F-156EFA451AE6}" destId="{37DB3834-B3CC-490F-8040-A57A16F48323}" srcOrd="2" destOrd="0" parTransId="{C270BCCF-9975-4864-B641-BA6B1F79A97C}" sibTransId="{B1F186CC-1A53-4F93-ACBC-D301ECC6B6C9}"/>
    <dgm:cxn modelId="{A8B0FAC1-1B8E-4E52-B73A-B7E9BCAC0FDA}" type="presOf" srcId="{7A4137E2-F1E3-4420-8D96-4244B6C249F4}" destId="{6BD5B9ED-5B6A-4280-ADC7-5688B5459A74}" srcOrd="0" destOrd="0" presId="urn:microsoft.com/office/officeart/2005/8/layout/process1"/>
    <dgm:cxn modelId="{EF7DEC9D-ABC2-45DC-BFF0-0C58C7FF2AFD}" srcId="{FF2B53F1-2E8C-475D-BD2F-156EFA451AE6}" destId="{7A0BECF2-5E25-402F-9E92-5CFE8212BBCD}" srcOrd="3" destOrd="0" parTransId="{5948CD17-281A-42EB-A9AC-33B41395DD84}" sibTransId="{50AC818E-8071-4770-ABDA-30B13ED76781}"/>
    <dgm:cxn modelId="{82CD2298-CA73-40CF-92AF-E9712D2BA41B}" type="presOf" srcId="{7A4137E2-F1E3-4420-8D96-4244B6C249F4}" destId="{61A59E84-4DF2-4D52-AD83-D93123F779AB}" srcOrd="1" destOrd="0" presId="urn:microsoft.com/office/officeart/2005/8/layout/process1"/>
    <dgm:cxn modelId="{655FFE48-17C2-4DE6-BD42-D560C4F70B69}" type="presOf" srcId="{37DB3834-B3CC-490F-8040-A57A16F48323}" destId="{62B3C16C-8C4A-42DB-8F3B-5795D893FE55}" srcOrd="0" destOrd="0" presId="urn:microsoft.com/office/officeart/2005/8/layout/process1"/>
    <dgm:cxn modelId="{240D9309-0656-4A7D-9E57-A677E5EABD76}" srcId="{FF2B53F1-2E8C-475D-BD2F-156EFA451AE6}" destId="{1BF23688-7E15-4BC0-B48D-90ED81B4BCB9}" srcOrd="1" destOrd="0" parTransId="{9C25489B-B430-4CA8-8178-1729BE429AFE}" sibTransId="{7A4137E2-F1E3-4420-8D96-4244B6C249F4}"/>
    <dgm:cxn modelId="{99C8E283-D97B-4474-81D5-040A67745147}" type="presOf" srcId="{1A4B8B86-60BE-456A-BBA9-D7F50D91A8DA}" destId="{26D039D2-29D0-428E-9DEA-92548CA71631}" srcOrd="1" destOrd="0" presId="urn:microsoft.com/office/officeart/2005/8/layout/process1"/>
    <dgm:cxn modelId="{6E8A2E80-31D1-4B3E-A975-A28C6927557B}" type="presOf" srcId="{F5302E2B-0669-4FC0-B970-5EB1982167B3}" destId="{0641EF58-7D3C-43C6-A83D-D996D47E3DF2}" srcOrd="0" destOrd="0" presId="urn:microsoft.com/office/officeart/2005/8/layout/process1"/>
    <dgm:cxn modelId="{ED1098B2-592D-4D27-91E4-CB300AEB2EC9}" type="presOf" srcId="{B1F186CC-1A53-4F93-ACBC-D301ECC6B6C9}" destId="{F37B445E-1DEE-4805-B202-CA12E2F378BE}" srcOrd="0" destOrd="0" presId="urn:microsoft.com/office/officeart/2005/8/layout/process1"/>
    <dgm:cxn modelId="{C2471A70-8D94-41A0-A619-44462FB3FE43}" type="presOf" srcId="{1BF23688-7E15-4BC0-B48D-90ED81B4BCB9}" destId="{A047CF90-B426-41A1-8123-96E70C75E1F3}" srcOrd="0" destOrd="0" presId="urn:microsoft.com/office/officeart/2005/8/layout/process1"/>
    <dgm:cxn modelId="{E8DC75D7-97F2-49A3-8B02-71E86924EB12}" type="presParOf" srcId="{F02B1994-B6F2-46A7-9E95-462F38A61C66}" destId="{0641EF58-7D3C-43C6-A83D-D996D47E3DF2}" srcOrd="0" destOrd="0" presId="urn:microsoft.com/office/officeart/2005/8/layout/process1"/>
    <dgm:cxn modelId="{C9579C1E-BC50-4B00-B355-E5DF6BBC5096}" type="presParOf" srcId="{F02B1994-B6F2-46A7-9E95-462F38A61C66}" destId="{CBB44D63-D982-43CD-8926-7728B7DFDDFD}" srcOrd="1" destOrd="0" presId="urn:microsoft.com/office/officeart/2005/8/layout/process1"/>
    <dgm:cxn modelId="{C1883E3E-A686-4FAD-95DC-A946E5213E10}" type="presParOf" srcId="{CBB44D63-D982-43CD-8926-7728B7DFDDFD}" destId="{26D039D2-29D0-428E-9DEA-92548CA71631}" srcOrd="0" destOrd="0" presId="urn:microsoft.com/office/officeart/2005/8/layout/process1"/>
    <dgm:cxn modelId="{B00932A9-B372-4844-B0F2-57053EE48E11}" type="presParOf" srcId="{F02B1994-B6F2-46A7-9E95-462F38A61C66}" destId="{A047CF90-B426-41A1-8123-96E70C75E1F3}" srcOrd="2" destOrd="0" presId="urn:microsoft.com/office/officeart/2005/8/layout/process1"/>
    <dgm:cxn modelId="{4C26F679-52B8-4AAA-871D-124AA7F14AD6}" type="presParOf" srcId="{F02B1994-B6F2-46A7-9E95-462F38A61C66}" destId="{6BD5B9ED-5B6A-4280-ADC7-5688B5459A74}" srcOrd="3" destOrd="0" presId="urn:microsoft.com/office/officeart/2005/8/layout/process1"/>
    <dgm:cxn modelId="{B0DD4521-B15B-4388-9191-5284B0ACC2C7}" type="presParOf" srcId="{6BD5B9ED-5B6A-4280-ADC7-5688B5459A74}" destId="{61A59E84-4DF2-4D52-AD83-D93123F779AB}" srcOrd="0" destOrd="0" presId="urn:microsoft.com/office/officeart/2005/8/layout/process1"/>
    <dgm:cxn modelId="{2EA6D4CF-5FCA-4638-8C21-632C3E7C66AA}" type="presParOf" srcId="{F02B1994-B6F2-46A7-9E95-462F38A61C66}" destId="{62B3C16C-8C4A-42DB-8F3B-5795D893FE55}" srcOrd="4" destOrd="0" presId="urn:microsoft.com/office/officeart/2005/8/layout/process1"/>
    <dgm:cxn modelId="{1CBD5672-E4CC-4F8A-B686-DBFBBE2B76BA}" type="presParOf" srcId="{F02B1994-B6F2-46A7-9E95-462F38A61C66}" destId="{F37B445E-1DEE-4805-B202-CA12E2F378BE}" srcOrd="5" destOrd="0" presId="urn:microsoft.com/office/officeart/2005/8/layout/process1"/>
    <dgm:cxn modelId="{21C8B0B9-3E7B-4ED7-967E-592C6A4F7F52}" type="presParOf" srcId="{F37B445E-1DEE-4805-B202-CA12E2F378BE}" destId="{FAC940AC-F252-40B1-8DD1-365F1BFE69F7}" srcOrd="0" destOrd="0" presId="urn:microsoft.com/office/officeart/2005/8/layout/process1"/>
    <dgm:cxn modelId="{A6E9C6FA-DAA3-4F7A-A47E-45D7ABE17220}" type="presParOf" srcId="{F02B1994-B6F2-46A7-9E95-462F38A61C66}" destId="{499CB9E7-BAA1-4629-8374-DF15FD1000F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863CC1-F4AA-472C-A0E9-6A99143A3F7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E0D2422-8D7A-4FD8-9A06-A23A079C6BDE}">
      <dgm:prSet phldrT="[Text]"/>
      <dgm:spPr/>
      <dgm:t>
        <a:bodyPr/>
        <a:lstStyle/>
        <a:p>
          <a:r>
            <a:rPr lang="sr-Latn-CS" dirty="0" smtClean="0"/>
            <a:t>Nije bitan način prodaje </a:t>
          </a:r>
          <a:endParaRPr lang="en-US" dirty="0"/>
        </a:p>
      </dgm:t>
    </dgm:pt>
    <dgm:pt modelId="{EAFA1217-B2E1-4D54-A383-60289305A9A5}" type="parTrans" cxnId="{BA0176D9-61C2-4C9E-9F93-40A1217365E3}">
      <dgm:prSet/>
      <dgm:spPr/>
      <dgm:t>
        <a:bodyPr/>
        <a:lstStyle/>
        <a:p>
          <a:endParaRPr lang="en-US"/>
        </a:p>
      </dgm:t>
    </dgm:pt>
    <dgm:pt modelId="{C1D76D4F-23EF-4AC3-A0D3-C06ECF9A15DC}" type="sibTrans" cxnId="{BA0176D9-61C2-4C9E-9F93-40A1217365E3}">
      <dgm:prSet/>
      <dgm:spPr/>
      <dgm:t>
        <a:bodyPr/>
        <a:lstStyle/>
        <a:p>
          <a:endParaRPr lang="en-US"/>
        </a:p>
      </dgm:t>
    </dgm:pt>
    <dgm:pt modelId="{F17457EC-303E-48B2-BDF5-DDAABBE40B88}">
      <dgm:prSet phldrT="[Text]"/>
      <dgm:spPr/>
      <dgm:t>
        <a:bodyPr/>
        <a:lstStyle/>
        <a:p>
          <a:r>
            <a:rPr lang="sr-Latn-CS" dirty="0" smtClean="0"/>
            <a:t> </a:t>
          </a:r>
        </a:p>
        <a:p>
          <a:r>
            <a:rPr lang="sr-Latn-CS" dirty="0" smtClean="0"/>
            <a:t>St.sudiju</a:t>
          </a:r>
        </a:p>
        <a:p>
          <a:r>
            <a:rPr lang="sr-Latn-CS" dirty="0" smtClean="0"/>
            <a:t>Odbor poverilaca</a:t>
          </a:r>
        </a:p>
        <a:p>
          <a:r>
            <a:rPr lang="sr-Latn-CS" dirty="0" smtClean="0"/>
            <a:t>Razlučne poverioce </a:t>
          </a:r>
        </a:p>
        <a:p>
          <a:r>
            <a:rPr lang="sr-Latn-CS" dirty="0" smtClean="0"/>
            <a:t>I sve zainteresovane </a:t>
          </a:r>
          <a:endParaRPr lang="en-US" dirty="0"/>
        </a:p>
      </dgm:t>
    </dgm:pt>
    <dgm:pt modelId="{0A536B18-5D46-4108-AE64-C966BF214B3D}" type="parTrans" cxnId="{382537AE-6FF8-486F-863B-19D6DD728D93}">
      <dgm:prSet/>
      <dgm:spPr/>
      <dgm:t>
        <a:bodyPr/>
        <a:lstStyle/>
        <a:p>
          <a:endParaRPr lang="en-US"/>
        </a:p>
      </dgm:t>
    </dgm:pt>
    <dgm:pt modelId="{F8B40B0D-460C-490B-A33B-A95653C1B81F}" type="sibTrans" cxnId="{382537AE-6FF8-486F-863B-19D6DD728D93}">
      <dgm:prSet/>
      <dgm:spPr/>
      <dgm:t>
        <a:bodyPr/>
        <a:lstStyle/>
        <a:p>
          <a:endParaRPr lang="en-US"/>
        </a:p>
      </dgm:t>
    </dgm:pt>
    <dgm:pt modelId="{C3A805FD-81C2-4E3B-B677-1BDEEA2FC8C5}">
      <dgm:prSet phldrT="[Text]"/>
      <dgm:spPr/>
      <dgm:t>
        <a:bodyPr/>
        <a:lstStyle/>
        <a:p>
          <a:r>
            <a:rPr lang="sr-Latn-CS" dirty="0" smtClean="0"/>
            <a:t>Stečajni upravnik obavestio o nameri , planu , načinu ,celihodnosti i rokovima prodaje </a:t>
          </a:r>
          <a:endParaRPr lang="en-US" dirty="0"/>
        </a:p>
      </dgm:t>
    </dgm:pt>
    <dgm:pt modelId="{7EEDD1AC-FCA4-4658-88F7-3A72A6520E90}" type="parTrans" cxnId="{F0FB185F-BFC6-46D2-9CE9-A08BC6178319}">
      <dgm:prSet/>
      <dgm:spPr/>
      <dgm:t>
        <a:bodyPr/>
        <a:lstStyle/>
        <a:p>
          <a:endParaRPr lang="en-US"/>
        </a:p>
      </dgm:t>
    </dgm:pt>
    <dgm:pt modelId="{84F27EEA-549F-4F5F-B1F0-B35B0AA90BDE}" type="sibTrans" cxnId="{F0FB185F-BFC6-46D2-9CE9-A08BC6178319}">
      <dgm:prSet/>
      <dgm:spPr/>
      <dgm:t>
        <a:bodyPr/>
        <a:lstStyle/>
        <a:p>
          <a:endParaRPr lang="en-US"/>
        </a:p>
      </dgm:t>
    </dgm:pt>
    <dgm:pt modelId="{414C824A-03D5-41FF-9AF1-3DF9D4910FCF}" type="pres">
      <dgm:prSet presAssocID="{C0863CC1-F4AA-472C-A0E9-6A99143A3F71}" presName="Name0" presStyleCnt="0">
        <dgm:presLayoutVars>
          <dgm:dir/>
          <dgm:resizeHandles val="exact"/>
        </dgm:presLayoutVars>
      </dgm:prSet>
      <dgm:spPr/>
    </dgm:pt>
    <dgm:pt modelId="{C8D4FA72-565C-4B0B-8DEF-458A33C1095C}" type="pres">
      <dgm:prSet presAssocID="{1E0D2422-8D7A-4FD8-9A06-A23A079C6BD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90777-9A4C-4818-A997-45DB3DB1B9B6}" type="pres">
      <dgm:prSet presAssocID="{C1D76D4F-23EF-4AC3-A0D3-C06ECF9A15DC}" presName="sibTrans" presStyleLbl="sibTrans2D1" presStyleIdx="0" presStyleCnt="2" custAng="10804677" custLinFactNeighborX="-24624" custLinFactNeighborY="10905"/>
      <dgm:spPr/>
      <dgm:t>
        <a:bodyPr/>
        <a:lstStyle/>
        <a:p>
          <a:endParaRPr lang="en-US"/>
        </a:p>
      </dgm:t>
    </dgm:pt>
    <dgm:pt modelId="{D2F2F290-A31A-4D44-963A-4FE4D30D7B83}" type="pres">
      <dgm:prSet presAssocID="{C1D76D4F-23EF-4AC3-A0D3-C06ECF9A15D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C616A33-712B-4FCD-8AF0-4B350174D8F2}" type="pres">
      <dgm:prSet presAssocID="{F17457EC-303E-48B2-BDF5-DDAABBE40B88}" presName="node" presStyleLbl="node1" presStyleIdx="1" presStyleCnt="3" custScaleX="138260" custScaleY="100000" custLinFactNeighborX="-5855" custLinFactNeighborY="-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5F15E-9392-4876-8DF4-9200ED8E3D8E}" type="pres">
      <dgm:prSet presAssocID="{F8B40B0D-460C-490B-A33B-A95653C1B81F}" presName="sibTrans" presStyleLbl="sibTrans2D1" presStyleIdx="1" presStyleCnt="2" custAng="10795477"/>
      <dgm:spPr/>
      <dgm:t>
        <a:bodyPr/>
        <a:lstStyle/>
        <a:p>
          <a:endParaRPr lang="en-US"/>
        </a:p>
      </dgm:t>
    </dgm:pt>
    <dgm:pt modelId="{6AF0976D-07A1-4644-AE73-D4AA612CD756}" type="pres">
      <dgm:prSet presAssocID="{F8B40B0D-460C-490B-A33B-A95653C1B81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6E1A7CF-3025-406C-ABF3-A6E47CE998B4}" type="pres">
      <dgm:prSet presAssocID="{C3A805FD-81C2-4E3B-B677-1BDEEA2FC8C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6D02DB-6353-4E75-A478-51B6A5AB3FF1}" type="presOf" srcId="{F17457EC-303E-48B2-BDF5-DDAABBE40B88}" destId="{8C616A33-712B-4FCD-8AF0-4B350174D8F2}" srcOrd="0" destOrd="0" presId="urn:microsoft.com/office/officeart/2005/8/layout/process1"/>
    <dgm:cxn modelId="{D00CDDC1-A504-4A8A-A78B-4938A1D875F2}" type="presOf" srcId="{C1D76D4F-23EF-4AC3-A0D3-C06ECF9A15DC}" destId="{D2F2F290-A31A-4D44-963A-4FE4D30D7B83}" srcOrd="1" destOrd="0" presId="urn:microsoft.com/office/officeart/2005/8/layout/process1"/>
    <dgm:cxn modelId="{F0FB185F-BFC6-46D2-9CE9-A08BC6178319}" srcId="{C0863CC1-F4AA-472C-A0E9-6A99143A3F71}" destId="{C3A805FD-81C2-4E3B-B677-1BDEEA2FC8C5}" srcOrd="2" destOrd="0" parTransId="{7EEDD1AC-FCA4-4658-88F7-3A72A6520E90}" sibTransId="{84F27EEA-549F-4F5F-B1F0-B35B0AA90BDE}"/>
    <dgm:cxn modelId="{9A3E2DDD-06AB-4D30-9669-010C769B00D5}" type="presOf" srcId="{F8B40B0D-460C-490B-A33B-A95653C1B81F}" destId="{6AF0976D-07A1-4644-AE73-D4AA612CD756}" srcOrd="1" destOrd="0" presId="urn:microsoft.com/office/officeart/2005/8/layout/process1"/>
    <dgm:cxn modelId="{BA0176D9-61C2-4C9E-9F93-40A1217365E3}" srcId="{C0863CC1-F4AA-472C-A0E9-6A99143A3F71}" destId="{1E0D2422-8D7A-4FD8-9A06-A23A079C6BDE}" srcOrd="0" destOrd="0" parTransId="{EAFA1217-B2E1-4D54-A383-60289305A9A5}" sibTransId="{C1D76D4F-23EF-4AC3-A0D3-C06ECF9A15DC}"/>
    <dgm:cxn modelId="{BD9B4EB5-6035-4061-BFEA-A68E5A4C0B0F}" type="presOf" srcId="{C0863CC1-F4AA-472C-A0E9-6A99143A3F71}" destId="{414C824A-03D5-41FF-9AF1-3DF9D4910FCF}" srcOrd="0" destOrd="0" presId="urn:microsoft.com/office/officeart/2005/8/layout/process1"/>
    <dgm:cxn modelId="{5B35E591-C6F4-4ADC-A493-213CCC2CA062}" type="presOf" srcId="{C1D76D4F-23EF-4AC3-A0D3-C06ECF9A15DC}" destId="{B0C90777-9A4C-4818-A997-45DB3DB1B9B6}" srcOrd="0" destOrd="0" presId="urn:microsoft.com/office/officeart/2005/8/layout/process1"/>
    <dgm:cxn modelId="{90C3117A-51B6-4D97-966B-4C6D2D22B8BC}" type="presOf" srcId="{F8B40B0D-460C-490B-A33B-A95653C1B81F}" destId="{12D5F15E-9392-4876-8DF4-9200ED8E3D8E}" srcOrd="0" destOrd="0" presId="urn:microsoft.com/office/officeart/2005/8/layout/process1"/>
    <dgm:cxn modelId="{2A0ABE70-ED71-4321-A508-F056AAD6A93C}" type="presOf" srcId="{C3A805FD-81C2-4E3B-B677-1BDEEA2FC8C5}" destId="{06E1A7CF-3025-406C-ABF3-A6E47CE998B4}" srcOrd="0" destOrd="0" presId="urn:microsoft.com/office/officeart/2005/8/layout/process1"/>
    <dgm:cxn modelId="{1791AB87-0EE1-46FA-8924-D0E9284B8D9D}" type="presOf" srcId="{1E0D2422-8D7A-4FD8-9A06-A23A079C6BDE}" destId="{C8D4FA72-565C-4B0B-8DEF-458A33C1095C}" srcOrd="0" destOrd="0" presId="urn:microsoft.com/office/officeart/2005/8/layout/process1"/>
    <dgm:cxn modelId="{382537AE-6FF8-486F-863B-19D6DD728D93}" srcId="{C0863CC1-F4AA-472C-A0E9-6A99143A3F71}" destId="{F17457EC-303E-48B2-BDF5-DDAABBE40B88}" srcOrd="1" destOrd="0" parTransId="{0A536B18-5D46-4108-AE64-C966BF214B3D}" sibTransId="{F8B40B0D-460C-490B-A33B-A95653C1B81F}"/>
    <dgm:cxn modelId="{1A5D5966-E2A2-4096-B034-33B1B2F24C3B}" type="presParOf" srcId="{414C824A-03D5-41FF-9AF1-3DF9D4910FCF}" destId="{C8D4FA72-565C-4B0B-8DEF-458A33C1095C}" srcOrd="0" destOrd="0" presId="urn:microsoft.com/office/officeart/2005/8/layout/process1"/>
    <dgm:cxn modelId="{042607B4-6AAB-4626-A4AD-BFD8404B0F48}" type="presParOf" srcId="{414C824A-03D5-41FF-9AF1-3DF9D4910FCF}" destId="{B0C90777-9A4C-4818-A997-45DB3DB1B9B6}" srcOrd="1" destOrd="0" presId="urn:microsoft.com/office/officeart/2005/8/layout/process1"/>
    <dgm:cxn modelId="{2E860EA8-7DDA-4953-8487-77D344B44204}" type="presParOf" srcId="{B0C90777-9A4C-4818-A997-45DB3DB1B9B6}" destId="{D2F2F290-A31A-4D44-963A-4FE4D30D7B83}" srcOrd="0" destOrd="0" presId="urn:microsoft.com/office/officeart/2005/8/layout/process1"/>
    <dgm:cxn modelId="{8A21A066-B94F-4957-BC4E-B3A7854C05DB}" type="presParOf" srcId="{414C824A-03D5-41FF-9AF1-3DF9D4910FCF}" destId="{8C616A33-712B-4FCD-8AF0-4B350174D8F2}" srcOrd="2" destOrd="0" presId="urn:microsoft.com/office/officeart/2005/8/layout/process1"/>
    <dgm:cxn modelId="{B97AA5C7-8DE7-4BB9-884A-FE963E0C96CA}" type="presParOf" srcId="{414C824A-03D5-41FF-9AF1-3DF9D4910FCF}" destId="{12D5F15E-9392-4876-8DF4-9200ED8E3D8E}" srcOrd="3" destOrd="0" presId="urn:microsoft.com/office/officeart/2005/8/layout/process1"/>
    <dgm:cxn modelId="{F7F90CCD-EA75-4205-9AB0-80B69F5CE845}" type="presParOf" srcId="{12D5F15E-9392-4876-8DF4-9200ED8E3D8E}" destId="{6AF0976D-07A1-4644-AE73-D4AA612CD756}" srcOrd="0" destOrd="0" presId="urn:microsoft.com/office/officeart/2005/8/layout/process1"/>
    <dgm:cxn modelId="{3A77F723-74D1-4A2C-B4DC-AF6246554DD1}" type="presParOf" srcId="{414C824A-03D5-41FF-9AF1-3DF9D4910FCF}" destId="{06E1A7CF-3025-406C-ABF3-A6E47CE998B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41EF58-7D3C-43C6-A83D-D996D47E3DF2}">
      <dsp:nvSpPr>
        <dsp:cNvPr id="0" name=""/>
        <dsp:cNvSpPr/>
      </dsp:nvSpPr>
      <dsp:spPr>
        <a:xfrm>
          <a:off x="6702901" y="216706"/>
          <a:ext cx="1245691" cy="1704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500" kern="1200" dirty="0" smtClean="0"/>
            <a:t>Odbor dao saglasnost </a:t>
          </a:r>
          <a:endParaRPr lang="en-US" sz="1500" kern="1200" dirty="0"/>
        </a:p>
      </dsp:txBody>
      <dsp:txXfrm>
        <a:off x="6702901" y="216706"/>
        <a:ext cx="1245691" cy="1704310"/>
      </dsp:txXfrm>
    </dsp:sp>
    <dsp:sp modelId="{CBB44D63-D982-43CD-8926-7728B7DFDDFD}">
      <dsp:nvSpPr>
        <dsp:cNvPr id="0" name=""/>
        <dsp:cNvSpPr/>
      </dsp:nvSpPr>
      <dsp:spPr>
        <a:xfrm rot="10026">
          <a:off x="6764337" y="699300"/>
          <a:ext cx="26325" cy="4719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026">
        <a:off x="6764337" y="699300"/>
        <a:ext cx="26325" cy="471923"/>
      </dsp:txXfrm>
    </dsp:sp>
    <dsp:sp modelId="{A047CF90-B426-41A1-8123-96E70C75E1F3}">
      <dsp:nvSpPr>
        <dsp:cNvPr id="0" name=""/>
        <dsp:cNvSpPr/>
      </dsp:nvSpPr>
      <dsp:spPr>
        <a:xfrm>
          <a:off x="5190723" y="252258"/>
          <a:ext cx="1245691" cy="1704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500" kern="1200" dirty="0" smtClean="0"/>
            <a:t>Procena i ostalo odradjeno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u  </a:t>
          </a:r>
          <a:r>
            <a:rPr lang="en-US" sz="1500" kern="1200" dirty="0" err="1" smtClean="0"/>
            <a:t>skladu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sa</a:t>
          </a:r>
          <a:r>
            <a:rPr lang="en-US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ZAKONOM </a:t>
          </a:r>
          <a:r>
            <a:rPr lang="sr-Latn-CS" sz="1500" kern="1200" dirty="0" smtClean="0"/>
            <a:t> </a:t>
          </a:r>
          <a:endParaRPr lang="en-US" sz="1500" kern="1200" dirty="0"/>
        </a:p>
      </dsp:txBody>
      <dsp:txXfrm>
        <a:off x="5190723" y="252258"/>
        <a:ext cx="1245691" cy="1704310"/>
      </dsp:txXfrm>
    </dsp:sp>
    <dsp:sp modelId="{6BD5B9ED-5B6A-4280-ADC7-5688B5459A74}">
      <dsp:nvSpPr>
        <dsp:cNvPr id="0" name=""/>
        <dsp:cNvSpPr/>
      </dsp:nvSpPr>
      <dsp:spPr>
        <a:xfrm rot="10771830" flipH="1">
          <a:off x="4980226" y="985912"/>
          <a:ext cx="172752" cy="3653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771830" flipH="1">
        <a:off x="4980226" y="985912"/>
        <a:ext cx="172752" cy="365311"/>
      </dsp:txXfrm>
    </dsp:sp>
    <dsp:sp modelId="{62B3C16C-8C4A-42DB-8F3B-5795D893FE55}">
      <dsp:nvSpPr>
        <dsp:cNvPr id="0" name=""/>
        <dsp:cNvSpPr/>
      </dsp:nvSpPr>
      <dsp:spPr>
        <a:xfrm>
          <a:off x="150169" y="168372"/>
          <a:ext cx="1245691" cy="1704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500" kern="1200" dirty="0" smtClean="0"/>
            <a:t>ODLUKA  o prodaji pravnog lica </a:t>
          </a:r>
          <a:endParaRPr lang="en-US" sz="1500" kern="1200" dirty="0"/>
        </a:p>
      </dsp:txBody>
      <dsp:txXfrm>
        <a:off x="150169" y="168372"/>
        <a:ext cx="1245691" cy="1704310"/>
      </dsp:txXfrm>
    </dsp:sp>
    <dsp:sp modelId="{F37B445E-1DEE-4805-B202-CA12E2F378BE}">
      <dsp:nvSpPr>
        <dsp:cNvPr id="0" name=""/>
        <dsp:cNvSpPr/>
      </dsp:nvSpPr>
      <dsp:spPr>
        <a:xfrm rot="21575616">
          <a:off x="1492005" y="797756"/>
          <a:ext cx="370549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21575616">
        <a:off x="1492005" y="797756"/>
        <a:ext cx="370549" cy="308931"/>
      </dsp:txXfrm>
    </dsp:sp>
    <dsp:sp modelId="{499CB9E7-BAA1-4629-8374-DF15FD1000FB}">
      <dsp:nvSpPr>
        <dsp:cNvPr id="0" name=""/>
        <dsp:cNvSpPr/>
      </dsp:nvSpPr>
      <dsp:spPr>
        <a:xfrm>
          <a:off x="2094381" y="0"/>
          <a:ext cx="2988849" cy="2279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500" kern="1200" dirty="0" smtClean="0"/>
            <a:t>Stečajni upravnk obavestio odbor o celishodnosti ovakve prodaje </a:t>
          </a:r>
          <a:endParaRPr lang="en-US" sz="1500" kern="1200" dirty="0"/>
        </a:p>
      </dsp:txBody>
      <dsp:txXfrm>
        <a:off x="2094381" y="0"/>
        <a:ext cx="2988849" cy="22798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D4FA72-565C-4B0B-8DEF-458A33C1095C}">
      <dsp:nvSpPr>
        <dsp:cNvPr id="0" name=""/>
        <dsp:cNvSpPr/>
      </dsp:nvSpPr>
      <dsp:spPr>
        <a:xfrm>
          <a:off x="1194" y="289623"/>
          <a:ext cx="1894135" cy="1349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300" kern="1200" dirty="0" smtClean="0"/>
            <a:t>Nije bitan način prodaje </a:t>
          </a:r>
          <a:endParaRPr lang="en-US" sz="1300" kern="1200" dirty="0"/>
        </a:p>
      </dsp:txBody>
      <dsp:txXfrm>
        <a:off x="1194" y="289623"/>
        <a:ext cx="1894135" cy="1349571"/>
      </dsp:txXfrm>
    </dsp:sp>
    <dsp:sp modelId="{B0C90777-9A4C-4818-A997-45DB3DB1B9B6}">
      <dsp:nvSpPr>
        <dsp:cNvPr id="0" name=""/>
        <dsp:cNvSpPr/>
      </dsp:nvSpPr>
      <dsp:spPr>
        <a:xfrm rot="10801131">
          <a:off x="1980563" y="779406"/>
          <a:ext cx="378045" cy="469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1131">
        <a:off x="1980563" y="779406"/>
        <a:ext cx="378045" cy="469745"/>
      </dsp:txXfrm>
    </dsp:sp>
    <dsp:sp modelId="{8C616A33-712B-4FCD-8AF0-4B350174D8F2}">
      <dsp:nvSpPr>
        <dsp:cNvPr id="0" name=""/>
        <dsp:cNvSpPr/>
      </dsp:nvSpPr>
      <dsp:spPr>
        <a:xfrm>
          <a:off x="2608623" y="286559"/>
          <a:ext cx="2618831" cy="1349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300" kern="1200" dirty="0" smtClean="0"/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300" kern="1200" dirty="0" smtClean="0"/>
            <a:t>St.sudiju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300" kern="1200" dirty="0" smtClean="0"/>
            <a:t>Odbor poverilaca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300" kern="1200" dirty="0" smtClean="0"/>
            <a:t>Razlučne poverioce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300" kern="1200" dirty="0" smtClean="0"/>
            <a:t>I sve zainteresovane </a:t>
          </a:r>
          <a:endParaRPr lang="en-US" sz="1300" kern="1200" dirty="0"/>
        </a:p>
      </dsp:txBody>
      <dsp:txXfrm>
        <a:off x="2608623" y="286559"/>
        <a:ext cx="2618831" cy="1349571"/>
      </dsp:txXfrm>
    </dsp:sp>
    <dsp:sp modelId="{12D5F15E-9392-4876-8DF4-9200ED8E3D8E}">
      <dsp:nvSpPr>
        <dsp:cNvPr id="0" name=""/>
        <dsp:cNvSpPr/>
      </dsp:nvSpPr>
      <dsp:spPr>
        <a:xfrm rot="10798920">
          <a:off x="5427958" y="728197"/>
          <a:ext cx="425068" cy="469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798920">
        <a:off x="5427958" y="728197"/>
        <a:ext cx="425068" cy="469745"/>
      </dsp:txXfrm>
    </dsp:sp>
    <dsp:sp modelId="{06E1A7CF-3025-406C-ABF3-A6E47CE998B4}">
      <dsp:nvSpPr>
        <dsp:cNvPr id="0" name=""/>
        <dsp:cNvSpPr/>
      </dsp:nvSpPr>
      <dsp:spPr>
        <a:xfrm>
          <a:off x="6029470" y="289623"/>
          <a:ext cx="1894135" cy="1349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300" kern="1200" dirty="0" smtClean="0"/>
            <a:t>Stečajni upravnik obavestio o nameri , planu , načinu ,celihodnosti i rokovima prodaje </a:t>
          </a:r>
          <a:endParaRPr lang="en-US" sz="1300" kern="1200" dirty="0"/>
        </a:p>
      </dsp:txBody>
      <dsp:txXfrm>
        <a:off x="6029470" y="289623"/>
        <a:ext cx="1894135" cy="1349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FD50F5B-91FF-4FA9-B3FA-CD830F1A4A87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FF12C83-BA22-46E5-B806-80B5D3772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BEF773-FF0F-4881-8384-F247E7F29B4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A3784F-CFC6-4B40-B829-7F1D5694522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9762D3-62FA-4279-98B2-649A4E258BFA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F64842-6ED4-4BDF-B913-5065E2A89262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7BB867-B38C-4ED9-BC0E-E96DB59997FE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8E4045-E764-45D5-91B5-B4A81207D223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0E3596-AE54-450D-8AF2-3EBC39BED637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A86C74B-1C4D-4FC4-9898-173CD15F1842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739E1FA-9D4E-4D9F-8E20-5062E2BE7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2336-670F-4353-8BA8-59B1742267FA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8AD3D-EE7F-4E04-9EB9-4353EC8C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CBE3-026C-4AC6-9F0C-A94757E0D290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B2C1C-BBB5-4F65-88D4-2FAF976E8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FF0AED-FD62-4D28-B204-15863669DE6F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FC5F7-576D-4742-999B-A8A8334F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488A627-5644-4212-BC64-9BB9180C7911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020C41C-C08C-4F3B-B24E-4B6A1370E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63B76-A788-4016-81C1-E1496F3B717F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8BF9AD-57CD-4879-A708-F8E42F965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DE2A14-3330-4C84-9A2F-C172461A12D9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64F35E-BADA-45EB-9E3E-599BB973F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B19908-24ED-41CC-86C4-23CA88AD6502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81767F-74BD-4C72-A80B-E8445A6A9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5CFC7-C44E-4E30-B457-B8AF490EAFE0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67CB-15E9-4EC9-B59D-BFB0C1DC6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3218702-E6BF-4639-8DC5-117172A41CDC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E7F7FED-15B2-4204-B777-EB5122BAD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579002D-6A8B-47BA-98F8-0BA5D8EBE611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17B22A9-5E58-4758-955B-C2A9174C0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A00E149D-BF5F-4546-94A8-644515A1E380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3C7A39E-45EA-4F2B-8FBB-8C662D71B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27" r:id="rId7"/>
    <p:sldLayoutId id="2147484036" r:id="rId8"/>
    <p:sldLayoutId id="2147484037" r:id="rId9"/>
    <p:sldLayoutId id="2147484028" r:id="rId10"/>
    <p:sldLayoutId id="2147484029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3603104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sr-Latn-CS" sz="8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PRODAJA </a:t>
            </a:r>
            <a:br>
              <a:rPr lang="sr-Latn-CS" sz="8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sr-Latn-CS" sz="8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PRAVNOG LICA </a:t>
            </a:r>
            <a:endParaRPr lang="en-US" sz="8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163" y="4652963"/>
            <a:ext cx="32829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r-Latn-CS" smtClean="0"/>
              <a:t>Autor  </a:t>
            </a:r>
          </a:p>
          <a:p>
            <a:pPr eaLnBrk="1" hangingPunct="1">
              <a:spcBef>
                <a:spcPct val="0"/>
              </a:spcBef>
            </a:pPr>
            <a:r>
              <a:rPr lang="sr-Latn-CS" smtClean="0"/>
              <a:t>Pred</a:t>
            </a:r>
            <a:r>
              <a:rPr lang="en-US" smtClean="0"/>
              <a:t>r</a:t>
            </a:r>
            <a:r>
              <a:rPr lang="sr-Latn-CS" smtClean="0"/>
              <a:t>ag  Stojkovic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sr-Latn-C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ONI ŠTO SU REKLI NE </a:t>
            </a:r>
            <a:endParaRPr lang="en-US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84613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r-Latn-CS" dirty="0" smtClean="0"/>
              <a:t>NEKA OBRAZLOŽE SVOJ </a:t>
            </a:r>
            <a:endParaRPr lang="en-US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</a:t>
            </a:r>
            <a:r>
              <a:rPr lang="sr-Latn-CS" dirty="0" smtClean="0"/>
              <a:t>STAV </a:t>
            </a:r>
            <a:endParaRPr lang="en-US" dirty="0" smtClean="0"/>
          </a:p>
        </p:txBody>
      </p:sp>
      <p:pic>
        <p:nvPicPr>
          <p:cNvPr id="19460" name="Picture 3" descr="D:\PHOTOS\V49\49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26670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2192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b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</a:t>
            </a:r>
            <a:b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                                                            </a:t>
            </a: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Odgovor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67995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r-Latn-CS" dirty="0" smtClean="0"/>
              <a:t>U </a:t>
            </a:r>
            <a:r>
              <a:rPr lang="en-US" dirty="0" err="1" smtClean="0"/>
              <a:t>slučaju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zadruge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pravnog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 u </a:t>
            </a:r>
            <a:r>
              <a:rPr lang="en-US" dirty="0" err="1" smtClean="0"/>
              <a:t>stečajnom</a:t>
            </a:r>
            <a:r>
              <a:rPr lang="en-US" dirty="0" smtClean="0"/>
              <a:t> </a:t>
            </a:r>
            <a:r>
              <a:rPr lang="en-US" dirty="0" err="1" smtClean="0"/>
              <a:t>postupku</a:t>
            </a:r>
            <a:r>
              <a:rPr lang="en-US" dirty="0" smtClean="0"/>
              <a:t> </a:t>
            </a:r>
            <a:r>
              <a:rPr lang="en-US" dirty="0" err="1" smtClean="0"/>
              <a:t>merodavna</a:t>
            </a:r>
            <a:r>
              <a:rPr lang="en-US" dirty="0" smtClean="0"/>
              <a:t> je </a:t>
            </a:r>
            <a:r>
              <a:rPr lang="en-US" dirty="0" err="1" smtClean="0"/>
              <a:t>odredba</a:t>
            </a:r>
            <a:r>
              <a:rPr lang="en-US" dirty="0" smtClean="0"/>
              <a:t> </a:t>
            </a:r>
            <a:r>
              <a:rPr lang="en-US" dirty="0" err="1" smtClean="0"/>
              <a:t>člana</a:t>
            </a:r>
            <a:r>
              <a:rPr lang="en-US" dirty="0" smtClean="0"/>
              <a:t> 21. </a:t>
            </a:r>
            <a:r>
              <a:rPr lang="en-US" dirty="0" err="1" smtClean="0"/>
              <a:t>Zakona</a:t>
            </a:r>
            <a:r>
              <a:rPr lang="en-US" dirty="0" smtClean="0"/>
              <a:t> o </a:t>
            </a:r>
            <a:r>
              <a:rPr lang="en-US" dirty="0" err="1" smtClean="0"/>
              <a:t>zadrugama</a:t>
            </a:r>
            <a:r>
              <a:rPr lang="en-US" dirty="0" smtClean="0"/>
              <a:t> ("</a:t>
            </a:r>
            <a:r>
              <a:rPr lang="en-US" dirty="0" err="1" smtClean="0"/>
              <a:t>Službeni</a:t>
            </a:r>
            <a:r>
              <a:rPr lang="en-US" dirty="0" smtClean="0"/>
              <a:t> </a:t>
            </a:r>
            <a:r>
              <a:rPr lang="en-US" dirty="0" err="1" smtClean="0"/>
              <a:t>glasnik</a:t>
            </a:r>
            <a:r>
              <a:rPr lang="en-US" dirty="0" smtClean="0"/>
              <a:t> RS", br. 101/05</a:t>
            </a:r>
            <a:r>
              <a:rPr lang="x-none" dirty="0" smtClean="0"/>
              <a:t> , 34/2006 </a:t>
            </a:r>
            <a:r>
              <a:rPr lang="en-US" dirty="0" smtClean="0"/>
              <a:t>)</a:t>
            </a:r>
            <a:endParaRPr lang="sr-Latn-C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r-Latn-CS" dirty="0" smtClean="0"/>
              <a:t>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r-Latn-CS" dirty="0" smtClean="0"/>
              <a:t>	</a:t>
            </a:r>
            <a:r>
              <a:rPr lang="en-US" dirty="0" err="1" smtClean="0"/>
              <a:t>kojom</a:t>
            </a:r>
            <a:r>
              <a:rPr lang="en-US" dirty="0" smtClean="0"/>
              <a:t> je </a:t>
            </a:r>
            <a:r>
              <a:rPr lang="en-US" dirty="0" err="1" smtClean="0"/>
              <a:t>propisano</a:t>
            </a:r>
            <a:r>
              <a:rPr lang="en-US" dirty="0" smtClean="0"/>
              <a:t> da status </a:t>
            </a:r>
            <a:r>
              <a:rPr lang="en-US" dirty="0" err="1" smtClean="0"/>
              <a:t>zadrugara</a:t>
            </a:r>
            <a:r>
              <a:rPr lang="en-US" dirty="0" smtClean="0"/>
              <a:t> </a:t>
            </a:r>
            <a:r>
              <a:rPr lang="en-US" dirty="0" err="1" smtClean="0"/>
              <a:t>prestaje</a:t>
            </a:r>
            <a:r>
              <a:rPr lang="en-US" dirty="0" smtClean="0"/>
              <a:t> </a:t>
            </a:r>
            <a:r>
              <a:rPr lang="en-US" dirty="0" err="1" smtClean="0"/>
              <a:t>istupanjem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zadruge</a:t>
            </a:r>
            <a:r>
              <a:rPr lang="en-US" dirty="0" smtClean="0"/>
              <a:t>, </a:t>
            </a:r>
            <a:r>
              <a:rPr lang="en-US" dirty="0" err="1" smtClean="0"/>
              <a:t>isključenjem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zadruge</a:t>
            </a:r>
            <a:r>
              <a:rPr lang="en-US" dirty="0" smtClean="0"/>
              <a:t>, </a:t>
            </a:r>
            <a:r>
              <a:rPr lang="en-US" dirty="0" err="1" smtClean="0"/>
              <a:t>smrću</a:t>
            </a:r>
            <a:r>
              <a:rPr lang="en-US" dirty="0" smtClean="0"/>
              <a:t> </a:t>
            </a:r>
            <a:r>
              <a:rPr lang="en-US" dirty="0" err="1" smtClean="0"/>
              <a:t>zadrugara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prestankom</a:t>
            </a:r>
            <a:r>
              <a:rPr lang="en-US" dirty="0" smtClean="0"/>
              <a:t> </a:t>
            </a:r>
            <a:r>
              <a:rPr lang="en-US" dirty="0" err="1" smtClean="0"/>
              <a:t>zadruge</a:t>
            </a:r>
            <a:r>
              <a:rPr lang="en-US" i="1" dirty="0" smtClean="0"/>
              <a:t>,</a:t>
            </a:r>
            <a:endParaRPr lang="sr-Latn-CS" i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sr-Latn-CS" i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 smtClean="0"/>
              <a:t>, </a:t>
            </a:r>
            <a:r>
              <a:rPr lang="en-US" dirty="0" smtClean="0"/>
              <a:t>a </a:t>
            </a:r>
            <a:r>
              <a:rPr lang="en-US" dirty="0" err="1" smtClean="0"/>
              <a:t>član</a:t>
            </a:r>
            <a:r>
              <a:rPr lang="en-US" dirty="0" smtClean="0"/>
              <a:t> 64. </a:t>
            </a:r>
            <a:r>
              <a:rPr lang="en-US" dirty="0" err="1" smtClean="0"/>
              <a:t>stav</a:t>
            </a:r>
            <a:r>
              <a:rPr lang="en-US" dirty="0" smtClean="0"/>
              <a:t> 1. </a:t>
            </a:r>
            <a:r>
              <a:rPr lang="en-US" dirty="0" err="1" smtClean="0"/>
              <a:t>tačka</a:t>
            </a:r>
            <a:r>
              <a:rPr lang="en-US" dirty="0" smtClean="0"/>
              <a:t> 9. </a:t>
            </a:r>
            <a:r>
              <a:rPr lang="en-US" dirty="0" err="1" smtClean="0"/>
              <a:t>Zakona</a:t>
            </a:r>
            <a:r>
              <a:rPr lang="en-US" dirty="0" smtClean="0"/>
              <a:t> o </a:t>
            </a:r>
            <a:r>
              <a:rPr lang="en-US" dirty="0" err="1" smtClean="0"/>
              <a:t>zadrugama</a:t>
            </a:r>
            <a:r>
              <a:rPr lang="sr-Latn-C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propisano</a:t>
            </a:r>
            <a:r>
              <a:rPr lang="en-US" dirty="0" smtClean="0"/>
              <a:t> </a:t>
            </a:r>
            <a:r>
              <a:rPr lang="sr-Latn-CS" dirty="0" smtClean="0"/>
              <a:t> je </a:t>
            </a:r>
            <a:r>
              <a:rPr lang="en-US" dirty="0" smtClean="0"/>
              <a:t>da </a:t>
            </a:r>
            <a:r>
              <a:rPr lang="en-US" dirty="0" err="1" smtClean="0"/>
              <a:t>zadruga</a:t>
            </a:r>
            <a:r>
              <a:rPr lang="en-US" dirty="0" smtClean="0"/>
              <a:t> </a:t>
            </a:r>
            <a:r>
              <a:rPr lang="en-US" dirty="0" err="1" smtClean="0"/>
              <a:t>prestaje</a:t>
            </a:r>
            <a:r>
              <a:rPr lang="en-US" dirty="0" smtClean="0"/>
              <a:t> </a:t>
            </a:r>
            <a:r>
              <a:rPr lang="en-US" dirty="0" err="1" smtClean="0"/>
              <a:t>stečajem</a:t>
            </a:r>
            <a:r>
              <a:rPr lang="en-US" dirty="0" smtClean="0"/>
              <a:t>.</a:t>
            </a:r>
            <a:endParaRPr lang="sr-Latn-C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321175"/>
          </a:xfrm>
        </p:spPr>
        <p:txBody>
          <a:bodyPr/>
          <a:lstStyle/>
          <a:p>
            <a:pPr eaLnBrk="1" hangingPunct="1"/>
            <a:r>
              <a:rPr lang="en-US" smtClean="0"/>
              <a:t>Ukoliko je u stečaju došlo do prodaja stečajnog dužnika kao pravnog lica, navedenom prodajom zadrugari gube taj svoj status. Bivši zadrugari kao osnivači zadruge koja je otišla u stečaj imaju samo pravo na raspodelu viška deobne mase stečajnog dužnika saglasno odredbi člana 147. stav 1. Zakona o stečaju.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8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Šta je sa akcionarima i njihovim akcijama 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2531" name="Picture 3" descr="D:\PHOTOS\V49\49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594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604867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Akcionarsko</a:t>
            </a:r>
            <a:r>
              <a:rPr lang="en-US" dirty="0" smtClean="0"/>
              <a:t> </a:t>
            </a:r>
            <a:r>
              <a:rPr lang="en-US" dirty="0" err="1" smtClean="0"/>
              <a:t>društvo</a:t>
            </a:r>
            <a:r>
              <a:rPr lang="en-US" dirty="0" smtClean="0"/>
              <a:t> </a:t>
            </a:r>
            <a:r>
              <a:rPr lang="en-US" dirty="0" err="1" smtClean="0"/>
              <a:t>saglasno</a:t>
            </a:r>
            <a:r>
              <a:rPr lang="en-US" dirty="0" smtClean="0"/>
              <a:t> </a:t>
            </a:r>
            <a:r>
              <a:rPr lang="en-US" dirty="0" err="1" smtClean="0"/>
              <a:t>odredbi</a:t>
            </a:r>
            <a:r>
              <a:rPr lang="en-US" dirty="0" smtClean="0"/>
              <a:t> </a:t>
            </a:r>
            <a:r>
              <a:rPr lang="en-US" dirty="0" err="1" smtClean="0"/>
              <a:t>člana</a:t>
            </a:r>
            <a:r>
              <a:rPr lang="en-US" dirty="0" smtClean="0"/>
              <a:t> </a:t>
            </a:r>
            <a:r>
              <a:rPr lang="x-none" dirty="0" smtClean="0"/>
              <a:t>468</a:t>
            </a:r>
            <a:r>
              <a:rPr lang="en-US" dirty="0" smtClean="0"/>
              <a:t>. </a:t>
            </a:r>
            <a:r>
              <a:rPr lang="en-US" dirty="0" err="1" smtClean="0"/>
              <a:t>stav</a:t>
            </a:r>
            <a:r>
              <a:rPr lang="en-US" dirty="0" smtClean="0"/>
              <a:t> 1. </a:t>
            </a:r>
            <a:r>
              <a:rPr lang="en-US" dirty="0" err="1" smtClean="0"/>
              <a:t>tačka</a:t>
            </a:r>
            <a:r>
              <a:rPr lang="en-US" dirty="0" smtClean="0"/>
              <a:t> </a:t>
            </a:r>
            <a:r>
              <a:rPr lang="x-none" dirty="0" smtClean="0"/>
              <a:t>2 </a:t>
            </a:r>
            <a:r>
              <a:rPr lang="en-US" dirty="0" smtClean="0"/>
              <a:t>. </a:t>
            </a:r>
            <a:r>
              <a:rPr lang="en-US" dirty="0" err="1" smtClean="0"/>
              <a:t>Zakona</a:t>
            </a:r>
            <a:r>
              <a:rPr lang="en-US" dirty="0" smtClean="0"/>
              <a:t> o </a:t>
            </a:r>
            <a:r>
              <a:rPr lang="en-US" dirty="0" err="1" smtClean="0"/>
              <a:t>privrednim</a:t>
            </a:r>
            <a:r>
              <a:rPr lang="en-US" dirty="0" smtClean="0"/>
              <a:t> </a:t>
            </a:r>
            <a:r>
              <a:rPr lang="en-US" dirty="0" err="1" smtClean="0"/>
              <a:t>društvima</a:t>
            </a:r>
            <a:r>
              <a:rPr lang="en-US" dirty="0" smtClean="0"/>
              <a:t> </a:t>
            </a:r>
            <a:r>
              <a:rPr lang="en-US" dirty="0" err="1" smtClean="0"/>
              <a:t>prestaje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ostalog</a:t>
            </a:r>
            <a:r>
              <a:rPr lang="en-US" dirty="0" smtClean="0"/>
              <a:t>  </a:t>
            </a:r>
            <a:r>
              <a:rPr lang="en-US" dirty="0" err="1" smtClean="0"/>
              <a:t>stečajem</a:t>
            </a:r>
            <a:r>
              <a:rPr lang="en-US" dirty="0" smtClean="0"/>
              <a:t>. </a:t>
            </a:r>
            <a:endParaRPr lang="sr-Latn-C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Ukoliko</a:t>
            </a:r>
            <a:r>
              <a:rPr lang="en-US" dirty="0" smtClean="0"/>
              <a:t> je u </a:t>
            </a:r>
            <a:r>
              <a:rPr lang="en-US" dirty="0" err="1" smtClean="0"/>
              <a:t>toku</a:t>
            </a:r>
            <a:r>
              <a:rPr lang="en-US" dirty="0" smtClean="0"/>
              <a:t> </a:t>
            </a:r>
            <a:r>
              <a:rPr lang="en-US" dirty="0" err="1" smtClean="0"/>
              <a:t>stečajnog</a:t>
            </a:r>
            <a:r>
              <a:rPr lang="en-US" dirty="0" smtClean="0"/>
              <a:t> </a:t>
            </a:r>
            <a:r>
              <a:rPr lang="en-US" dirty="0" err="1" smtClean="0"/>
              <a:t>postupka</a:t>
            </a:r>
            <a:r>
              <a:rPr lang="en-US" dirty="0" smtClean="0"/>
              <a:t> </a:t>
            </a:r>
            <a:r>
              <a:rPr lang="en-US" dirty="0" err="1" smtClean="0"/>
              <a:t>došlo</a:t>
            </a:r>
            <a:r>
              <a:rPr lang="en-US" dirty="0" smtClean="0"/>
              <a:t> </a:t>
            </a:r>
            <a:r>
              <a:rPr lang="en-US" b="1" dirty="0" smtClean="0"/>
              <a:t>do </a:t>
            </a:r>
            <a:r>
              <a:rPr lang="en-US" b="1" dirty="0" err="1" smtClean="0"/>
              <a:t>prodaje</a:t>
            </a:r>
            <a:r>
              <a:rPr lang="en-US" b="1" dirty="0" smtClean="0"/>
              <a:t> </a:t>
            </a:r>
            <a:r>
              <a:rPr lang="en-US" b="1" dirty="0" err="1" smtClean="0"/>
              <a:t>akcionarskog</a:t>
            </a:r>
            <a:r>
              <a:rPr lang="en-US" b="1" dirty="0" smtClean="0"/>
              <a:t> </a:t>
            </a:r>
            <a:r>
              <a:rPr lang="en-US" b="1" dirty="0" err="1" smtClean="0"/>
              <a:t>društva</a:t>
            </a:r>
            <a:r>
              <a:rPr lang="en-US" b="1" dirty="0" smtClean="0"/>
              <a:t> </a:t>
            </a:r>
            <a:r>
              <a:rPr lang="en-US" b="1" dirty="0" err="1" smtClean="0"/>
              <a:t>stečajnog</a:t>
            </a:r>
            <a:r>
              <a:rPr lang="en-US" b="1" dirty="0" smtClean="0"/>
              <a:t> </a:t>
            </a:r>
            <a:r>
              <a:rPr lang="en-US" b="1" dirty="0" err="1" smtClean="0"/>
              <a:t>dužnika</a:t>
            </a:r>
            <a:r>
              <a:rPr lang="en-US" b="1" dirty="0" smtClean="0"/>
              <a:t> </a:t>
            </a:r>
            <a:r>
              <a:rPr lang="en-US" b="1" dirty="0" err="1" smtClean="0"/>
              <a:t>kao</a:t>
            </a:r>
            <a:r>
              <a:rPr lang="en-US" b="1" dirty="0" smtClean="0"/>
              <a:t> </a:t>
            </a:r>
            <a:r>
              <a:rPr lang="en-US" b="1" dirty="0" err="1" smtClean="0"/>
              <a:t>pravnog</a:t>
            </a:r>
            <a:r>
              <a:rPr lang="en-US" b="1" dirty="0" smtClean="0"/>
              <a:t> </a:t>
            </a:r>
            <a:r>
              <a:rPr lang="en-US" b="1" dirty="0" err="1" smtClean="0"/>
              <a:t>lica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navedenom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prodajom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svim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akcionarima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tog </a:t>
            </a:r>
            <a:r>
              <a:rPr 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pravnog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lica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prestaje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status </a:t>
            </a:r>
            <a:r>
              <a:rPr 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akcionara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u </a:t>
            </a:r>
            <a:r>
              <a:rPr 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registar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upisuje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kupac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pravnog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lica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vlasnik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kapitala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dirty="0" err="1" smtClean="0"/>
              <a:t>saglasno</a:t>
            </a:r>
            <a:r>
              <a:rPr lang="en-US" dirty="0" smtClean="0"/>
              <a:t> </a:t>
            </a:r>
            <a:r>
              <a:rPr lang="en-US" dirty="0" err="1" smtClean="0"/>
              <a:t>članu</a:t>
            </a:r>
            <a:r>
              <a:rPr lang="en-US" dirty="0" smtClean="0"/>
              <a:t> 136. </a:t>
            </a:r>
            <a:r>
              <a:rPr lang="en-US" dirty="0" err="1" smtClean="0"/>
              <a:t>stav</a:t>
            </a:r>
            <a:r>
              <a:rPr lang="en-US" dirty="0" smtClean="0"/>
              <a:t> </a:t>
            </a:r>
            <a:r>
              <a:rPr lang="x-none" dirty="0" smtClean="0"/>
              <a:t>7</a:t>
            </a:r>
            <a:r>
              <a:rPr lang="en-US" dirty="0" smtClean="0"/>
              <a:t>. </a:t>
            </a:r>
            <a:r>
              <a:rPr lang="en-US" dirty="0" err="1" smtClean="0"/>
              <a:t>Zakona</a:t>
            </a:r>
            <a:r>
              <a:rPr lang="en-US" dirty="0" smtClean="0"/>
              <a:t> o </a:t>
            </a:r>
            <a:r>
              <a:rPr lang="en-US" dirty="0" err="1" smtClean="0"/>
              <a:t>stečaju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kome</a:t>
            </a:r>
            <a:r>
              <a:rPr lang="en-US" dirty="0" smtClean="0"/>
              <a:t> se u </a:t>
            </a:r>
            <a:r>
              <a:rPr lang="en-US" dirty="0" err="1" smtClean="0"/>
              <a:t>registru</a:t>
            </a:r>
            <a:r>
              <a:rPr lang="en-US" dirty="0" smtClean="0"/>
              <a:t> </a:t>
            </a:r>
            <a:r>
              <a:rPr lang="en-US" dirty="0" err="1" smtClean="0"/>
              <a:t>privrednih</a:t>
            </a:r>
            <a:r>
              <a:rPr lang="en-US" dirty="0" smtClean="0"/>
              <a:t> </a:t>
            </a:r>
            <a:r>
              <a:rPr lang="en-US" dirty="0" err="1" smtClean="0"/>
              <a:t>subjekata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odgovarajućim</a:t>
            </a:r>
            <a:r>
              <a:rPr lang="en-US" dirty="0" smtClean="0"/>
              <a:t> </a:t>
            </a:r>
            <a:r>
              <a:rPr lang="en-US" dirty="0" err="1" smtClean="0"/>
              <a:t>registrima</a:t>
            </a:r>
            <a:r>
              <a:rPr lang="en-US" dirty="0" smtClean="0"/>
              <a:t> </a:t>
            </a:r>
            <a:r>
              <a:rPr lang="en-US" dirty="0" err="1" smtClean="0"/>
              <a:t>registruju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en-US" dirty="0" smtClean="0"/>
              <a:t> (</a:t>
            </a:r>
            <a:r>
              <a:rPr lang="en-US" dirty="0" err="1" smtClean="0"/>
              <a:t>pravne</a:t>
            </a:r>
            <a:r>
              <a:rPr lang="en-US" dirty="0" smtClean="0"/>
              <a:t> </a:t>
            </a:r>
            <a:r>
              <a:rPr lang="en-US" dirty="0" err="1" smtClean="0"/>
              <a:t>forme</a:t>
            </a:r>
            <a:r>
              <a:rPr lang="en-US" dirty="0" smtClean="0"/>
              <a:t>, </a:t>
            </a:r>
            <a:r>
              <a:rPr lang="en-US" dirty="0" err="1" smtClean="0"/>
              <a:t>osnivača</a:t>
            </a:r>
            <a:r>
              <a:rPr lang="en-US" dirty="0" smtClean="0"/>
              <a:t>, </a:t>
            </a:r>
            <a:r>
              <a:rPr lang="en-US" dirty="0" err="1" smtClean="0"/>
              <a:t>članova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akcionara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), u </a:t>
            </a:r>
            <a:r>
              <a:rPr lang="en-US" dirty="0" err="1" smtClean="0"/>
              <a:t>skladu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zakonom</a:t>
            </a:r>
            <a:r>
              <a:rPr lang="en-US" dirty="0" smtClean="0"/>
              <a:t> </a:t>
            </a:r>
            <a:r>
              <a:rPr lang="en-US" dirty="0" err="1" smtClean="0"/>
              <a:t>kojim</a:t>
            </a:r>
            <a:r>
              <a:rPr lang="en-US" dirty="0" smtClean="0"/>
              <a:t> se </a:t>
            </a:r>
            <a:r>
              <a:rPr lang="en-US" dirty="0" err="1" smtClean="0"/>
              <a:t>uređuje</a:t>
            </a:r>
            <a:r>
              <a:rPr lang="en-US" dirty="0" smtClean="0"/>
              <a:t> </a:t>
            </a:r>
            <a:r>
              <a:rPr lang="en-US" dirty="0" err="1" smtClean="0"/>
              <a:t>registracija</a:t>
            </a:r>
            <a:r>
              <a:rPr lang="en-US" dirty="0" smtClean="0"/>
              <a:t> </a:t>
            </a:r>
            <a:r>
              <a:rPr lang="en-US" dirty="0" err="1" smtClean="0"/>
              <a:t>privrednih</a:t>
            </a:r>
            <a:r>
              <a:rPr lang="en-US" dirty="0" smtClean="0"/>
              <a:t> </a:t>
            </a:r>
            <a:r>
              <a:rPr lang="en-US" dirty="0" err="1" smtClean="0"/>
              <a:t>subjekata</a:t>
            </a:r>
            <a:r>
              <a:rPr lang="en-US" dirty="0" smtClean="0"/>
              <a:t>.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0485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Pitanje 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Da li je moguća </a:t>
            </a:r>
            <a:r>
              <a:rPr lang="en-US" b="1" smtClean="0"/>
              <a:t>prodaja više pravnih lica </a:t>
            </a:r>
            <a:r>
              <a:rPr lang="en-US" smtClean="0"/>
              <a:t>kao jedinstven paket, tako da se sva ta pravna lica mogu kupiti jedino i isključivo kao jedinstven paket (10 pravnih lica), ako postoji saglasnost Odbora poverilaca svakog pravnog lica?</a:t>
            </a:r>
            <a:endParaRPr lang="sr-Latn-CS" smtClean="0"/>
          </a:p>
          <a:p>
            <a:pPr marL="822960" lvl="2" indent="-19202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smtClean="0"/>
              <a:t>nije izvršeno razgraničenje </a:t>
            </a:r>
            <a:r>
              <a:rPr lang="en-US" b="1" smtClean="0"/>
              <a:t>imovine</a:t>
            </a:r>
            <a:r>
              <a:rPr lang="sr-Latn-CS" b="1" smtClean="0"/>
              <a:t> </a:t>
            </a:r>
            <a:r>
              <a:rPr lang="en-US" b="1" smtClean="0"/>
              <a:t>i prava </a:t>
            </a:r>
            <a:r>
              <a:rPr lang="en-US" smtClean="0"/>
              <a:t>pravnih lica u sastavu bivše holding kompanije</a:t>
            </a:r>
            <a:endParaRPr lang="sr-Latn-CS" smtClean="0"/>
          </a:p>
          <a:p>
            <a:pPr marL="822960" lvl="2" indent="-19202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sr-Latn-CS" smtClean="0"/>
              <a:t>sva pravna lica strukturno i funkcionalno čine jednu inftastrukturnu celinu </a:t>
            </a:r>
          </a:p>
          <a:p>
            <a:pPr marL="822960" lvl="2" indent="-19202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smtClean="0"/>
              <a:t> pri čemu obim prava pojedinih pravnih lica u navedenim zajedničkim objektima, te postojećoj infrastrukturi nije regulisan i definisan.</a:t>
            </a:r>
            <a:endParaRPr lang="sr-Latn-CS" smtClean="0"/>
          </a:p>
          <a:p>
            <a:pPr marL="822960" lvl="2" indent="-19202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smtClean="0"/>
              <a:t>Procena svakog pravnog lica je izvršena pojedinačno od strane stečajnih upravnika. </a:t>
            </a:r>
          </a:p>
          <a:p>
            <a:pPr marL="822960" lvl="2" indent="-192024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sr-Latn-C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GLASANJE </a:t>
            </a:r>
            <a:endParaRPr lang="en-US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1265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32619">
                <a:tc>
                  <a:txBody>
                    <a:bodyPr/>
                    <a:lstStyle/>
                    <a:p>
                      <a:pPr algn="ctr"/>
                      <a:r>
                        <a:rPr lang="sr-Latn-CS" sz="1800" dirty="0" smtClean="0"/>
                        <a:t>DA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800" dirty="0" smtClean="0"/>
                        <a:t>NE </a:t>
                      </a:r>
                      <a:endParaRPr lang="en-US" sz="1800" dirty="0"/>
                    </a:p>
                  </a:txBody>
                  <a:tcPr/>
                </a:tc>
              </a:tr>
              <a:tr h="6326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14" name="Picture 4" descr="D:\PHOTOS\V49\4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sr-Latn-C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ONI STO SU REKLI DA </a:t>
            </a:r>
            <a:endParaRPr lang="en-US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731837"/>
          </a:xfrm>
        </p:spPr>
        <p:txBody>
          <a:bodyPr/>
          <a:lstStyle/>
          <a:p>
            <a:pPr eaLnBrk="1" hangingPunct="1"/>
            <a:r>
              <a:rPr lang="sr-Latn-CS" smtClean="0"/>
              <a:t>NEKA OBRAZLOŽE SVOJE STAV </a:t>
            </a:r>
            <a:endParaRPr lang="en-US" smtClean="0"/>
          </a:p>
        </p:txBody>
      </p:sp>
      <p:pic>
        <p:nvPicPr>
          <p:cNvPr id="26628" name="Picture 3" descr="D:\PHOTOS\V49\49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48006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sr-Latn-C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ONI ŠTO SU REKLI NE </a:t>
            </a:r>
            <a:endParaRPr lang="en-US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503237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r-Latn-CS" smtClean="0"/>
              <a:t>NEKA OBRAZLOŽE SVOJ STAV </a:t>
            </a:r>
            <a:endParaRPr lang="en-US" smtClean="0"/>
          </a:p>
        </p:txBody>
      </p:sp>
      <p:pic>
        <p:nvPicPr>
          <p:cNvPr id="27652" name="Picture 3" descr="D:\PHOTOS\V49\49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5181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143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Odgovor 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Zakon o stečaju ne isključuje, mogućnost da se izvrši prodaja više pravnih lica u stečaju zajedno kao jedinstven paket, a realnost uslovljava potrebu za takvim postupanjem. </a:t>
            </a:r>
            <a:endParaRPr lang="sr-Latn-CS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r-Latn-CS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sr-Latn-CS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r-Latn-CS" smtClean="0"/>
              <a:t>Pravila koja važe za prodaju stečajnog dužnika kao  pravnog lica mogu se shodno primeniti </a:t>
            </a:r>
            <a:r>
              <a:rPr lang="en-US" smtClean="0"/>
              <a:t>i prilikom prodaje više pravnih lica zajedno </a:t>
            </a:r>
            <a:r>
              <a:rPr lang="en-US" b="1" smtClean="0"/>
              <a:t>kao jedinstven paket. </a:t>
            </a:r>
            <a:endParaRPr lang="sr-Latn-CS" b="1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Razlog za donošenje ovakve odluke 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Povoljnije namirenje poverilaca 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Ima</a:t>
            </a:r>
            <a:r>
              <a:rPr lang="sr-Latn-CS" smtClean="0"/>
              <a:t> </a:t>
            </a:r>
            <a:r>
              <a:rPr lang="en-US" smtClean="0"/>
              <a:t>li jo</a:t>
            </a:r>
            <a:r>
              <a:rPr lang="sr-Latn-CS" smtClean="0"/>
              <a:t>š razloga</a:t>
            </a:r>
            <a:r>
              <a:rPr lang="en-US" smtClean="0"/>
              <a:t> </a:t>
            </a:r>
            <a:r>
              <a:rPr lang="sr-Latn-CS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46405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Na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bi se </a:t>
            </a:r>
            <a:r>
              <a:rPr lang="en-US" dirty="0" err="1" smtClean="0"/>
              <a:t>ostvarila</a:t>
            </a:r>
            <a:r>
              <a:rPr lang="en-US" dirty="0" smtClean="0"/>
              <a:t> </a:t>
            </a:r>
            <a:r>
              <a:rPr lang="en-US" dirty="0" err="1" smtClean="0"/>
              <a:t>najpovoljnija</a:t>
            </a:r>
            <a:r>
              <a:rPr lang="en-US" dirty="0" smtClean="0"/>
              <a:t> </a:t>
            </a:r>
            <a:r>
              <a:rPr lang="en-US" dirty="0" err="1" smtClean="0"/>
              <a:t>prodaja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obezbeđuje</a:t>
            </a:r>
            <a:r>
              <a:rPr lang="en-US" dirty="0" smtClean="0"/>
              <a:t> </a:t>
            </a:r>
            <a:r>
              <a:rPr lang="en-US" dirty="0" err="1" smtClean="0"/>
              <a:t>najbolju</a:t>
            </a:r>
            <a:r>
              <a:rPr lang="en-US" dirty="0" smtClean="0"/>
              <a:t> </a:t>
            </a:r>
            <a:r>
              <a:rPr lang="en-US" dirty="0" err="1" smtClean="0"/>
              <a:t>zaštitu</a:t>
            </a:r>
            <a:r>
              <a:rPr lang="en-US" dirty="0" smtClean="0"/>
              <a:t> </a:t>
            </a:r>
            <a:r>
              <a:rPr lang="en-US" dirty="0" err="1" smtClean="0"/>
              <a:t>poverilaca</a:t>
            </a:r>
            <a:r>
              <a:rPr lang="en-US" dirty="0" smtClean="0"/>
              <a:t>, a </a:t>
            </a:r>
            <a:r>
              <a:rPr lang="en-US" dirty="0" err="1" smtClean="0"/>
              <a:t>kupac</a:t>
            </a:r>
            <a:r>
              <a:rPr lang="en-US" dirty="0" smtClean="0"/>
              <a:t> bi </a:t>
            </a:r>
            <a:r>
              <a:rPr lang="en-US" dirty="0" err="1" smtClean="0"/>
              <a:t>preuzeo</a:t>
            </a:r>
            <a:r>
              <a:rPr lang="en-US" dirty="0" smtClean="0"/>
              <a:t> </a:t>
            </a:r>
            <a:r>
              <a:rPr lang="en-US" dirty="0" err="1" smtClean="0"/>
              <a:t>celokupnu</a:t>
            </a:r>
            <a:r>
              <a:rPr lang="en-US" dirty="0" smtClean="0"/>
              <a:t> </a:t>
            </a:r>
            <a:r>
              <a:rPr lang="en-US" dirty="0" err="1" smtClean="0"/>
              <a:t>imovinu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tereta</a:t>
            </a:r>
            <a:r>
              <a:rPr lang="en-US" dirty="0" smtClean="0"/>
              <a:t>, </a:t>
            </a:r>
            <a:r>
              <a:rPr lang="en-US" dirty="0" err="1" smtClean="0"/>
              <a:t>koju</a:t>
            </a:r>
            <a:r>
              <a:rPr lang="en-US" dirty="0" smtClean="0"/>
              <a:t> bi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 smtClean="0"/>
              <a:t>mogao</a:t>
            </a:r>
            <a:r>
              <a:rPr lang="en-US" dirty="0" smtClean="0"/>
              <a:t> da </a:t>
            </a:r>
            <a:r>
              <a:rPr lang="en-US" dirty="0" err="1" smtClean="0"/>
              <a:t>nastavi</a:t>
            </a:r>
            <a:r>
              <a:rPr lang="en-US" dirty="0" smtClean="0"/>
              <a:t> da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shodno</a:t>
            </a:r>
            <a:r>
              <a:rPr lang="en-US" dirty="0" smtClean="0"/>
              <a:t> </a:t>
            </a:r>
            <a:r>
              <a:rPr lang="en-US" dirty="0" err="1" smtClean="0"/>
              <a:t>odredbama</a:t>
            </a:r>
            <a:r>
              <a:rPr lang="en-US" dirty="0" smtClean="0"/>
              <a:t> </a:t>
            </a:r>
            <a:r>
              <a:rPr lang="en-US" dirty="0" err="1" smtClean="0"/>
              <a:t>člana</a:t>
            </a:r>
            <a:r>
              <a:rPr lang="en-US" dirty="0" smtClean="0"/>
              <a:t> 136. </a:t>
            </a:r>
            <a:r>
              <a:rPr lang="en-US" dirty="0" err="1" smtClean="0"/>
              <a:t>stav</a:t>
            </a:r>
            <a:r>
              <a:rPr lang="en-US" dirty="0" smtClean="0"/>
              <a:t> </a:t>
            </a:r>
            <a:r>
              <a:rPr lang="x-none" dirty="0" smtClean="0"/>
              <a:t>5</a:t>
            </a:r>
            <a:r>
              <a:rPr lang="en-US" dirty="0" smtClean="0"/>
              <a:t>. i </a:t>
            </a:r>
            <a:r>
              <a:rPr lang="x-none" dirty="0" smtClean="0"/>
              <a:t>6</a:t>
            </a:r>
            <a:r>
              <a:rPr lang="en-US" dirty="0" smtClean="0"/>
              <a:t>. </a:t>
            </a:r>
            <a:r>
              <a:rPr lang="en-US" dirty="0" err="1" smtClean="0"/>
              <a:t>Zakona</a:t>
            </a:r>
            <a:r>
              <a:rPr lang="en-US" dirty="0" smtClean="0"/>
              <a:t> o </a:t>
            </a:r>
            <a:r>
              <a:rPr lang="en-US" dirty="0" err="1" smtClean="0"/>
              <a:t>stečaju</a:t>
            </a:r>
            <a:r>
              <a:rPr lang="en-US" dirty="0" smtClean="0"/>
              <a:t>, pa bi se i rad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obavljanje</a:t>
            </a:r>
            <a:r>
              <a:rPr lang="en-US" dirty="0" smtClean="0"/>
              <a:t> </a:t>
            </a:r>
            <a:r>
              <a:rPr lang="en-US" dirty="0" err="1" smtClean="0"/>
              <a:t>delatnosti</a:t>
            </a:r>
            <a:r>
              <a:rPr lang="en-US" dirty="0" smtClean="0"/>
              <a:t> </a:t>
            </a:r>
            <a:r>
              <a:rPr lang="en-US" dirty="0" err="1" smtClean="0"/>
              <a:t>privrednih</a:t>
            </a:r>
            <a:r>
              <a:rPr lang="en-US" dirty="0" smtClean="0"/>
              <a:t> </a:t>
            </a:r>
            <a:r>
              <a:rPr lang="en-US" dirty="0" err="1" smtClean="0"/>
              <a:t>društava</a:t>
            </a:r>
            <a:r>
              <a:rPr lang="en-US" dirty="0" smtClean="0"/>
              <a:t> </a:t>
            </a:r>
            <a:r>
              <a:rPr lang="en-US" dirty="0" err="1" smtClean="0"/>
              <a:t>stečajnih</a:t>
            </a:r>
            <a:r>
              <a:rPr lang="en-US" dirty="0" smtClean="0"/>
              <a:t> </a:t>
            </a:r>
            <a:r>
              <a:rPr lang="en-US" dirty="0" err="1" smtClean="0"/>
              <a:t>dužnika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funkcionalno</a:t>
            </a:r>
            <a:r>
              <a:rPr lang="en-US" dirty="0" smtClean="0"/>
              <a:t> i </a:t>
            </a:r>
            <a:r>
              <a:rPr lang="en-US" dirty="0" err="1" smtClean="0"/>
              <a:t>infrastrukturno</a:t>
            </a:r>
            <a:r>
              <a:rPr lang="en-US" dirty="0" smtClean="0"/>
              <a:t> </a:t>
            </a:r>
            <a:r>
              <a:rPr lang="en-US" dirty="0" err="1" smtClean="0"/>
              <a:t>povezani</a:t>
            </a:r>
            <a:r>
              <a:rPr lang="en-US" dirty="0" smtClean="0"/>
              <a:t> </a:t>
            </a:r>
            <a:r>
              <a:rPr lang="en-US" dirty="0" err="1" smtClean="0"/>
              <a:t>mogao</a:t>
            </a:r>
            <a:r>
              <a:rPr lang="en-US" dirty="0" smtClean="0"/>
              <a:t> </a:t>
            </a:r>
            <a:r>
              <a:rPr lang="en-US" dirty="0" err="1" smtClean="0"/>
              <a:t>nastaviti</a:t>
            </a:r>
            <a:r>
              <a:rPr lang="en-US" dirty="0" smtClean="0"/>
              <a:t>.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r-Latn-CS" smtClean="0"/>
              <a:t>Novac </a:t>
            </a:r>
            <a:r>
              <a:rPr lang="en-US" smtClean="0"/>
              <a:t>dobijen prodajom navedenih stečajnih dužnika ulazi u stečajnu masu</a:t>
            </a:r>
            <a:r>
              <a:rPr lang="sr-Latn-CS" smtClean="0"/>
              <a:t> </a:t>
            </a:r>
            <a:r>
              <a:rPr lang="en-US" smtClean="0"/>
              <a:t> i stečajni postupci se nastavljaju u odnosu na istu. U okviru ove stečajne mase, s obzirom na procentualno učešće imovine pojedinačnih stečajnih dužnika koji su bili prodati u okviru zajedničke prodaje</a:t>
            </a:r>
            <a:r>
              <a:rPr lang="en-US" b="1" smtClean="0"/>
              <a:t>, formirale bi se stečajne mase svakog od stečajnih dužnika </a:t>
            </a:r>
            <a:r>
              <a:rPr lang="en-US" smtClean="0"/>
              <a:t>iz koje bi se njegovi poverioci namirili u daljem toku stečajnog postupka prema stečajnoj masi.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sr-Latn-C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Šta se dešava ako je :</a:t>
            </a:r>
            <a:endParaRPr lang="en-US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među stečajnim dužnicima sporan procenat učešća svakoga od njih u ukupnoj imovini,</a:t>
            </a:r>
            <a:endParaRPr lang="sr-Latn-CS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r-Latn-CS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deoba svake pojedinačne stečajne mase poveriocima određenog stečajnog dužnika izvršila bi se po okončanju parnica između stečajnih dužnika oko prava svojine i drugih prava, odnosno učešća u imovini koja je prodata u paketu.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sr-Latn-C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Šta se dobija :</a:t>
            </a:r>
            <a:endParaRPr lang="en-US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Prodajom više stečajnih dužnika kao pravnih lica, kao jedinstven paket bilo bi omogućeno </a:t>
            </a:r>
            <a:r>
              <a:rPr lang="en-US" b="1" smtClean="0"/>
              <a:t>da se obavljanje delatnosti pravnih lica</a:t>
            </a:r>
            <a:r>
              <a:rPr lang="en-US" smtClean="0"/>
              <a:t>, po obustavi stečajnog postupka prema njima, </a:t>
            </a:r>
            <a:r>
              <a:rPr lang="en-US" b="1" smtClean="0"/>
              <a:t>nesmetano nastavi</a:t>
            </a:r>
            <a:r>
              <a:rPr lang="en-US" smtClean="0"/>
              <a:t>, bez obzira na trajanje i ishod parnica kojima bi se rešilo pitanje procenta učešća svakog od njih u deobnoj masi.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54832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Potsetnik    1 </a:t>
            </a:r>
            <a:b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876800" cy="3733800"/>
          </a:xfrm>
        </p:spPr>
        <p:txBody>
          <a:bodyPr/>
          <a:lstStyle/>
          <a:p>
            <a:pPr eaLnBrk="1" hangingPunct="1"/>
            <a:r>
              <a:rPr lang="sr-Latn-CS" smtClean="0"/>
              <a:t>prigovor razlučnog poverioca na predmet prodaj (kod prodaje stečajnog dužnika kao pravnog lica</a:t>
            </a:r>
            <a:endParaRPr lang="en-US" smtClean="0"/>
          </a:p>
        </p:txBody>
      </p:sp>
      <p:pic>
        <p:nvPicPr>
          <p:cNvPr id="33796" name="Picture 3" descr="D:\PHOTOS\SS25\SS25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362200"/>
            <a:ext cx="253841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357188"/>
            <a:ext cx="8229600" cy="61436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RAZLUČNI POVERILAC PRIGOVARA  , JER NA ISTOM IMA  HIPOTEKU  DRUGOG REDA ,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Latn-C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 I ZNA DA SE KOD PRODAJE PRAVNOG LICA , NEĆE NAMIRITI , DA ĆE BITI  </a:t>
            </a:r>
            <a:r>
              <a:rPr lang="sr-Latn-CS" u="sng" dirty="0" smtClean="0"/>
              <a:t>RAZLUČNI KAO STEČAJNI </a:t>
            </a:r>
            <a:r>
              <a:rPr lang="sr-Latn-CS" dirty="0" smtClean="0"/>
              <a:t>I SADA “ TALASA“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34819" name="Picture 3" descr="C:\Documents and Settings\gost\My Documents\TATA\MOJA FIRMA\PREDAVANJE UPRAVNICIMA\NOVE SLIKE\3 HIPOTEKA DRUGOG R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12875"/>
            <a:ext cx="38735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33400" y="2643182"/>
          <a:ext cx="7924800" cy="192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Hexagon 8"/>
          <p:cNvSpPr/>
          <p:nvPr/>
        </p:nvSpPr>
        <p:spPr>
          <a:xfrm>
            <a:off x="3352800" y="4876800"/>
            <a:ext cx="1828800" cy="13716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/>
              <a:t>Prigovor razlučnog poverioca</a:t>
            </a:r>
          </a:p>
        </p:txBody>
      </p:sp>
      <p:sp>
        <p:nvSpPr>
          <p:cNvPr id="10" name="Down Arrow 9"/>
          <p:cNvSpPr/>
          <p:nvPr/>
        </p:nvSpPr>
        <p:spPr>
          <a:xfrm>
            <a:off x="838200" y="4572000"/>
            <a:ext cx="609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447800" y="5334000"/>
            <a:ext cx="1676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410200" y="5181600"/>
            <a:ext cx="1524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>
            <a:off x="7162800" y="5105400"/>
            <a:ext cx="1600200" cy="762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153400" y="2093913"/>
            <a:ext cx="228600" cy="758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Latn-C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Latn-C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Latn-C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Latn-C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Latn-C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Latn-C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dirty="0" smtClean="0"/>
              <a:t>Stečajni sudija uzima u obzir 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sr-Latn-CS" dirty="0" smtClean="0"/>
              <a:t>Procenu celishodnosti prodaje kao pravnog lica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sr-Latn-CS" dirty="0" smtClean="0"/>
              <a:t>Da li je procena vrednosti imovine kao pravnog lica , ili imovine koja je predmet razlučnog prava  uradjena u skladu sa Nacionalnim standargom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sr-Latn-CS" dirty="0" smtClean="0"/>
              <a:t>Da li se takvom prodajam postiže nepovoljnije namirenje razlučnog poverioca u odnosu na odvojenu prodaju te imovine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dirty="0" smtClean="0"/>
              <a:t>						</a:t>
            </a:r>
            <a:endParaRPr lang="en-US" dirty="0"/>
          </a:p>
        </p:txBody>
      </p:sp>
      <p:sp>
        <p:nvSpPr>
          <p:cNvPr id="4" name="Notched Right Arrow 3"/>
          <p:cNvSpPr/>
          <p:nvPr/>
        </p:nvSpPr>
        <p:spPr>
          <a:xfrm>
            <a:off x="914400" y="838200"/>
            <a:ext cx="1447800" cy="685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lowchart: Merge 4"/>
          <p:cNvSpPr/>
          <p:nvPr/>
        </p:nvSpPr>
        <p:spPr>
          <a:xfrm>
            <a:off x="2743200" y="457200"/>
            <a:ext cx="2819400" cy="2209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/>
              <a:t>Stečajni upravnik ne usvaja pirgovor </a:t>
            </a:r>
            <a:endParaRPr lang="en-US" dirty="0"/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5867400" y="533400"/>
            <a:ext cx="2362200" cy="19050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/>
              <a:t>Stečajni sudija u roku  5  dana odlučuje ZAKLJUČKOM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584176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sr-Latn-C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U slučaju usvajanja predloga razlučnog poverioca  stečajni sudija zaključkom može naložiti stečajnom upravniku  sledeće </a:t>
            </a:r>
            <a: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95288" y="2420938"/>
            <a:ext cx="8229600" cy="42672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r-Latn-CS" dirty="0" smtClean="0"/>
              <a:t>Odlaganje  prodaje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r-Latn-CS" dirty="0" smtClean="0"/>
              <a:t>Vršenje nove procene celishodnosti prodaje stečajnog dužnika kao pravnog lica odnosno imovine koja je predmet razlučnog prava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r-Latn-CS" dirty="0" smtClean="0"/>
              <a:t> Izdvajanje imovine koja je predmet razlučnog prava iz imovine stečajnog dužnika koji se prodaje kao pravno lice i </a:t>
            </a:r>
            <a:r>
              <a:rPr lang="sr-Latn-CS" b="1" dirty="0" smtClean="0"/>
              <a:t>njenu odvojenu prodaju .</a:t>
            </a:r>
            <a:endParaRPr lang="sr-Latn-C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r-Latn-CS" dirty="0" smtClean="0"/>
              <a:t>Druge mere u cilju adekvatne zaštite interesa razlučnog  poverioca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sr-Latn-C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Problemi koje može imati stečajni uprvnik odnosno  stečajni dužnik </a:t>
            </a: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1803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Da je narušen  koncept i da mora da  prodaje imovinu a ne pravno lice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Da ne može da proda stečajnog dužnika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Da će ostati opasne materije  neprodate i da će se problem samo usložniti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Da će  morati da rešava imovinsko pravne odnose sa neizvesnim ishodom  ,koji su mogli biti “prodati “ kupcu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Da   neće moći da proda bezvrednu i ne atraktivnu robu  (  “ da uda “ 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Ostalo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6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sr-Latn-CS" sz="4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Bez obzira koji je razlog za odluku o ovakvoj prodaji , NACIONALNI STANDARD BR 5 se mora poštovati</a:t>
            </a:r>
            <a:endParaRPr lang="en-US" sz="400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Stečajni upravnik mora imati saglasnot odbora poverilaca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Procena mora da prikaže da je ovakav  vid  prodaje povoljniji , da je procenjena vrednost PRAVNOG LICA veća od procenjene vrednosti pojedinačnih delova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Ako na imovini postoji razlučno prava , a u praksi skoro da se nije ni desilo da na imovini odnosno delu imovine  nema i razlučnog prava , Stečajni upravnik će angažovati stručno lice da izvrši procenu vrednosti stečajnog dužnika kao pravnog  lica ,i procenu vrednosti imovine koja je predmet razlučnog prava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8382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sr-Latn-C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Potsetnik  2            </a:t>
            </a:r>
            <a:r>
              <a:rPr lang="sr-Latn-CS" sz="32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(Član 136 stav 2 )</a:t>
            </a:r>
            <a:endParaRPr lang="en-US" sz="320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Ugovor o prodaji stečajnog dužnika kao pravnog lica mora sadržati odredbu da imovina stečajnog dužnika koja nije bila predmet procene iz  Člana 135  stav 2 </a:t>
            </a:r>
            <a:r>
              <a:rPr lang="sr-Latn-CS" b="1" dirty="0" smtClean="0"/>
              <a:t>ulazi u stečajnu madu .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r-Latn-CS" b="1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Želim da skrenem pažnju na prod</a:t>
            </a:r>
            <a:r>
              <a:rPr lang="en-US" dirty="0" smtClean="0"/>
              <a:t>a</a:t>
            </a:r>
            <a:r>
              <a:rPr lang="sr-Latn-CS" dirty="0" smtClean="0"/>
              <a:t>ju pravnog lica gde su obuhvaćena potraživanja  dužnika stečajnog dužnika pre pokretanja stečaja , i potraživanja koja su nastala u toku stečajnog postupka </a:t>
            </a:r>
            <a:r>
              <a:rPr lang="en-US" dirty="0" smtClean="0"/>
              <a:t>I </a:t>
            </a:r>
            <a:r>
              <a:rPr lang="sr-Latn-CS" dirty="0" smtClean="0"/>
              <a:t>nisu do danas naplaćena , a nisu ni obuhvaćena procenom imovine stečajnog dužnika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r-Latn-C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Kao i  naknadno pronadjen</a:t>
            </a:r>
            <a:r>
              <a:rPr lang="en-US" dirty="0" smtClean="0"/>
              <a:t>a</a:t>
            </a:r>
            <a:r>
              <a:rPr lang="sr-Latn-CS" dirty="0" smtClean="0"/>
              <a:t> imovin</a:t>
            </a:r>
            <a:r>
              <a:rPr lang="en-US" dirty="0" smtClean="0"/>
              <a:t>a</a:t>
            </a:r>
            <a:r>
              <a:rPr lang="sr-Latn-C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716338"/>
            <a:ext cx="3127375" cy="2135187"/>
          </a:xfrm>
          <a:noFill/>
        </p:spPr>
      </p:pic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5975" y="3933825"/>
            <a:ext cx="24511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789363"/>
            <a:ext cx="307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404813"/>
            <a:ext cx="7704138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/>
          <a:lstStyle/>
          <a:p>
            <a:pPr eaLnBrk="1" hangingPunct="1"/>
            <a:r>
              <a:rPr lang="sr-Latn-CS" sz="2800" smtClean="0"/>
              <a:t>Stečjani upravnik objavljuje oglas u najmanje </a:t>
            </a:r>
            <a:r>
              <a:rPr lang="sr-Latn-CS" sz="2800" b="1" smtClean="0"/>
              <a:t> 1  </a:t>
            </a:r>
            <a:r>
              <a:rPr lang="sr-Latn-CS" sz="2800" smtClean="0"/>
              <a:t>visoko tiražnom dnevnom listu i poziva stručna lica da dostave ponude za vršenje procene </a:t>
            </a:r>
          </a:p>
          <a:p>
            <a:pPr eaLnBrk="1" hangingPunct="1"/>
            <a:r>
              <a:rPr lang="sr-Latn-CS" sz="2800" smtClean="0"/>
              <a:t>Listu svih ponudjača stečajni upravnik dostavlja odboru poverilca ,koji u roku od </a:t>
            </a:r>
            <a:r>
              <a:rPr lang="sr-Latn-CS" sz="2800" b="1" smtClean="0"/>
              <a:t>15</a:t>
            </a:r>
            <a:r>
              <a:rPr lang="sr-Latn-CS" sz="2800" smtClean="0"/>
              <a:t> dana  donosi odluku o izboru ponudjača .</a:t>
            </a:r>
          </a:p>
          <a:p>
            <a:pPr lvl="3" eaLnBrk="1" hangingPunct="1"/>
            <a:r>
              <a:rPr lang="sr-Latn-CS" sz="2800" smtClean="0"/>
              <a:t>Kriterijum odbora poverilaca </a:t>
            </a:r>
          </a:p>
          <a:p>
            <a:pPr lvl="4" eaLnBrk="1" hangingPunct="1"/>
            <a:r>
              <a:rPr lang="sr-Latn-CS" sz="2800" smtClean="0"/>
              <a:t>Cena</a:t>
            </a:r>
          </a:p>
          <a:p>
            <a:pPr lvl="4" eaLnBrk="1" hangingPunct="1"/>
            <a:r>
              <a:rPr lang="sr-Latn-CS" sz="2800" smtClean="0"/>
              <a:t>Stručnost</a:t>
            </a:r>
          </a:p>
          <a:p>
            <a:pPr lvl="4" eaLnBrk="1" hangingPunct="1"/>
            <a:r>
              <a:rPr lang="sr-Latn-CS" sz="2800" smtClean="0"/>
              <a:t>Reference</a:t>
            </a:r>
          </a:p>
          <a:p>
            <a:pPr lvl="4" eaLnBrk="1" hangingPunct="1"/>
            <a:r>
              <a:rPr lang="sr-Latn-CS" sz="2800" smtClean="0"/>
              <a:t>Brzina izvodjenja </a:t>
            </a:r>
          </a:p>
          <a:p>
            <a:pPr lvl="4" eaLnBrk="1" hangingPunct="1"/>
            <a:r>
              <a:rPr lang="sr-Latn-CS" sz="2800" smtClean="0"/>
              <a:t>I drugi značajni elementi 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8077200" cy="29718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U SLUČAJU DA ODBOR </a:t>
            </a:r>
            <a:r>
              <a:rPr lang="sr-Latn-C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</a:t>
            </a:r>
            <a:r>
              <a:rPr lang="sr-Latn-C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DONESE </a:t>
            </a:r>
            <a:r>
              <a:rPr lang="sr-Latn-CS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ODLUKU U PROPISANOM ROKU , IZBOR PONUDJAČA VRŠI STEČAJNI UPRAVNIK </a:t>
            </a:r>
            <a:endParaRPr lang="en-US" sz="44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28956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Obdor  poverilaca vrši izbor ponudjača isključivo sa liste koju je dobio , odnosno oni koji su se prijavili ,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r-Latn-C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ODBOR POVERILACA 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dirty="0" smtClean="0"/>
              <a:t>	NE MOŽE POZIVATI DRUGE PONUDJAČE DA DOSTAVE PONUDU NITI NALAGATI STEČAJNOM UPRAVNIKU DA PONOVI OGLAS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Sam način prodaja odvija se  u skladu sa Nacionalnim standardom br  5 , 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sr-Latn-CS" dirty="0" smtClean="0">
                <a:solidFill>
                  <a:schemeClr val="tx1">
                    <a:tint val="85000"/>
                  </a:schemeClr>
                </a:solidFill>
              </a:rPr>
              <a:t>Prodaja javnim nadmetanjem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sr-Latn-CS" dirty="0" smtClean="0">
                <a:solidFill>
                  <a:schemeClr val="tx1">
                    <a:tint val="85000"/>
                  </a:schemeClr>
                </a:solidFill>
              </a:rPr>
              <a:t>Prodaja javnim prikuljanjem pismenih ponuda 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sr-Latn-CS" dirty="0" smtClean="0">
                <a:solidFill>
                  <a:schemeClr val="tx1">
                    <a:tint val="85000"/>
                  </a:schemeClr>
                </a:solidFill>
              </a:rPr>
              <a:t>Prodaja neposrednom pogodbom  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sr-Latn-C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sr-Latn-CS" dirty="0" smtClean="0">
                <a:solidFill>
                  <a:schemeClr val="tx1">
                    <a:tint val="85000"/>
                  </a:schemeClr>
                </a:solidFill>
              </a:rPr>
              <a:t>Da li postoji još koji način ?</a:t>
            </a:r>
            <a:br>
              <a:rPr lang="sr-Latn-CS" dirty="0" smtClean="0">
                <a:solidFill>
                  <a:schemeClr val="tx1">
                    <a:tint val="85000"/>
                  </a:schemeClr>
                </a:solidFill>
              </a:rPr>
            </a:br>
            <a:endParaRPr lang="sr-Latn-C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endParaRPr lang="sr-Latn-C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sr-Latn-CS" dirty="0" smtClean="0">
                <a:solidFill>
                  <a:schemeClr val="tx1">
                    <a:tint val="85000"/>
                  </a:schemeClr>
                </a:solidFill>
              </a:rPr>
              <a:t>Prodaja stečajnog dužnika kao pravnog lica ne može se vršiti suprotno odredbama zakona kojim se uredjuje zaštita konkurencije , a organ  nadležan za zaštitu konkurencije postupa sa naročitom hitnošću i u skraćenom postupku 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sr-Latn-C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NEKA AKTUELNA PITANJA </a:t>
            </a:r>
            <a:endParaRPr lang="en-US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Kakav je status zadrugara i akcionara, nakon što su pravna lica prodata u postupku stečaja, i usled toga je stečajni postupak u odnosu na pravna lica obustavljen? Da li zadrugari imaju status zadrugara i posle prodaje zadruge kao pravnog lica i da li akcionari imaju status akcionara nakon prodaje akcionarskog društva kao pravnog lica?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sr-Latn-C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GLASANJE </a:t>
            </a:r>
            <a:endParaRPr lang="en-US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12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32619">
                <a:tc>
                  <a:txBody>
                    <a:bodyPr/>
                    <a:lstStyle/>
                    <a:p>
                      <a:pPr algn="ctr"/>
                      <a:r>
                        <a:rPr lang="sr-Latn-CS" sz="1800" dirty="0" smtClean="0"/>
                        <a:t>DA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800" dirty="0" smtClean="0"/>
                        <a:t>NE </a:t>
                      </a:r>
                      <a:endParaRPr lang="en-US" sz="1800" dirty="0"/>
                    </a:p>
                  </a:txBody>
                  <a:tcPr/>
                </a:tc>
              </a:tr>
              <a:tr h="6326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22" name="Picture 4" descr="D:\PHOTOS\V49\49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86200"/>
            <a:ext cx="353536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sr-Latn-C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ONI STO SU REKLI DA </a:t>
            </a:r>
            <a:endParaRPr lang="en-US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935163"/>
            <a:ext cx="4876800" cy="731837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dirty="0" smtClean="0"/>
              <a:t>NEKA OBRAZLOŽE SVOJE STAV </a:t>
            </a:r>
            <a:endParaRPr lang="en-US" dirty="0"/>
          </a:p>
        </p:txBody>
      </p:sp>
      <p:pic>
        <p:nvPicPr>
          <p:cNvPr id="18436" name="Picture 3" descr="D:\PHOTOS\V49\49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27432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535</TotalTime>
  <Words>1361</Words>
  <Application>Microsoft Office PowerPoint</Application>
  <PresentationFormat>On-screen Show (4:3)</PresentationFormat>
  <Paragraphs>144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Rockwell</vt:lpstr>
      <vt:lpstr>Wingdings 2</vt:lpstr>
      <vt:lpstr>Calibri</vt:lpstr>
      <vt:lpstr>Foundry</vt:lpstr>
      <vt:lpstr>PRODAJA  PRAVNOG LICA </vt:lpstr>
      <vt:lpstr>Razlog za donošenje ovakve odluke </vt:lpstr>
      <vt:lpstr>Bez obzira koji je razlog za odluku o ovakvoj prodaji , NACIONALNI STANDARD BR 5 se mora poštovati</vt:lpstr>
      <vt:lpstr>Slide 4</vt:lpstr>
      <vt:lpstr>U SLUČAJU DA ODBOR NE DONESE ODLUKU U PROPISANOM ROKU , IZBOR PONUDJAČA VRŠI STEČAJNI UPRAVNIK </vt:lpstr>
      <vt:lpstr>Slide 6</vt:lpstr>
      <vt:lpstr>NEKA AKTUELNA PITANJA </vt:lpstr>
      <vt:lpstr>GLASANJE </vt:lpstr>
      <vt:lpstr>ONI STO SU REKLI DA </vt:lpstr>
      <vt:lpstr>ONI ŠTO SU REKLI NE </vt:lpstr>
      <vt:lpstr>                                                                        Odgovor: </vt:lpstr>
      <vt:lpstr>Slide 12</vt:lpstr>
      <vt:lpstr>Šta je sa akcionarima i njihovim akcijama </vt:lpstr>
      <vt:lpstr>Slide 14</vt:lpstr>
      <vt:lpstr>Pitanje </vt:lpstr>
      <vt:lpstr>GLASANJE </vt:lpstr>
      <vt:lpstr>ONI STO SU REKLI DA </vt:lpstr>
      <vt:lpstr>ONI ŠTO SU REKLI NE </vt:lpstr>
      <vt:lpstr>Odgovor </vt:lpstr>
      <vt:lpstr>Slide 20</vt:lpstr>
      <vt:lpstr>Slide 21</vt:lpstr>
      <vt:lpstr>Šta se dešava ako je :</vt:lpstr>
      <vt:lpstr>Šta se dobija :</vt:lpstr>
      <vt:lpstr>Potsetnik    1  </vt:lpstr>
      <vt:lpstr>Slide 25</vt:lpstr>
      <vt:lpstr>Slide 26</vt:lpstr>
      <vt:lpstr>Slide 27</vt:lpstr>
      <vt:lpstr>U slučaju usvajanja predloga razlučnog poverioca  stečajni sudija zaključkom može naložiti stečajnom upravniku  sledeće :</vt:lpstr>
      <vt:lpstr>Problemi koje može imati stečajni uprvnik odnosno  stečajni dužnik </vt:lpstr>
      <vt:lpstr>Potsetnik  2            (Član 136 stav 2 )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PRODAJE PRAVNOG LICA</dc:title>
  <dc:creator>Predrag</dc:creator>
  <cp:lastModifiedBy>vladimir</cp:lastModifiedBy>
  <cp:revision>62</cp:revision>
  <dcterms:created xsi:type="dcterms:W3CDTF">2006-08-16T00:00:00Z</dcterms:created>
  <dcterms:modified xsi:type="dcterms:W3CDTF">2014-12-09T13:12:20Z</dcterms:modified>
</cp:coreProperties>
</file>